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97" r:id="rId1"/>
  </p:sldMasterIdLst>
  <p:notesMasterIdLst>
    <p:notesMasterId r:id="rId14"/>
  </p:notesMasterIdLst>
  <p:handoutMasterIdLst>
    <p:handoutMasterId r:id="rId15"/>
  </p:handoutMasterIdLst>
  <p:sldIdLst>
    <p:sldId id="2712" r:id="rId2"/>
    <p:sldId id="2756" r:id="rId3"/>
    <p:sldId id="2731" r:id="rId4"/>
    <p:sldId id="447" r:id="rId5"/>
    <p:sldId id="2724" r:id="rId6"/>
    <p:sldId id="2755" r:id="rId7"/>
    <p:sldId id="2732" r:id="rId8"/>
    <p:sldId id="2721" r:id="rId9"/>
    <p:sldId id="2720" r:id="rId10"/>
    <p:sldId id="2727" r:id="rId11"/>
    <p:sldId id="2728" r:id="rId12"/>
    <p:sldId id="419" r:id="rId13"/>
  </p:sldIdLst>
  <p:sldSz cx="24385588" cy="13717588"/>
  <p:notesSz cx="6858000" cy="9144000"/>
  <p:defaultTextStyle>
    <a:defPPr>
      <a:defRPr lang="ru-RU"/>
    </a:defPPr>
    <a:lvl1pPr marL="0" algn="l" defTabSz="2438522" rtl="0" eaLnBrk="1" latinLnBrk="0" hangingPunct="1">
      <a:defRPr sz="4800" kern="1200">
        <a:solidFill>
          <a:schemeClr val="tx1"/>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49" userDrawn="1">
          <p15:clr>
            <a:srgbClr val="A4A3A4"/>
          </p15:clr>
        </p15:guide>
        <p15:guide id="2" pos="770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8EC009-8060-88DF-7328-0F468CE0A654}" name="Alberto Libanori" initials="AL" userId="S::alibanori1@personalmicrosoftsoftware.ucla.edu::f5f79997-6bb5-4455-b6c2-2e9a72eef997" providerId="AD"/>
  <p188:author id="{56145210-1127-BE9F-D49D-38C2B6E5B838}" name="Torben Pedersen" initials="TP" userId="S::tep@valenspay.onmicrosoft.com::c6668804-bae7-48fb-9cc7-16808cab9e48" providerId="AD"/>
  <p188:author id="{7D93B630-3328-54C7-DB9E-C7B4BB0DF8FA}" name="Torben Pedersen" initials="TP" userId="a4b6d7e79522505e" providerId="Windows Live"/>
  <p188:author id="{502EE639-6AB0-0948-7A71-7943CFB60107}" name="Bhoyrul,A (ug)" initials="B(" userId="S::a.bhoyrul@lse.ac.uk::d1e7390a-183d-416f-984b-cbe70def38f5" providerId="AD"/>
  <p188:author id="{1B97617C-72FD-518F-3DD3-C3000B6F762D}" name="Keith Moore" initials="KM" userId="129ef3bff59b491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orben Pedersen" initials="TP" lastIdx="3" clrIdx="0">
    <p:extLst>
      <p:ext uri="{19B8F6BF-5375-455C-9EA6-DF929625EA0E}">
        <p15:presenceInfo xmlns:p15="http://schemas.microsoft.com/office/powerpoint/2012/main" userId="a4b6d7e79522505e" providerId="Windows Live"/>
      </p:ext>
    </p:extLst>
  </p:cmAuthor>
  <p:cmAuthor id="2" name="Zelda Lamb" initials="ZL" lastIdx="2" clrIdx="1">
    <p:extLst>
      <p:ext uri="{19B8F6BF-5375-455C-9EA6-DF929625EA0E}">
        <p15:presenceInfo xmlns:p15="http://schemas.microsoft.com/office/powerpoint/2012/main" userId="71e7ffaf5ae090c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852"/>
    <a:srgbClr val="AF9D89"/>
    <a:srgbClr val="0069E5"/>
    <a:srgbClr val="FCFCFC"/>
    <a:srgbClr val="203882"/>
    <a:srgbClr val="4B4E51"/>
    <a:srgbClr val="D45153"/>
    <a:srgbClr val="F9FBFE"/>
    <a:srgbClr val="333E44"/>
    <a:srgbClr val="1112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BBDD67-E34F-4A77-9FEF-81630863995F}" v="31" dt="2025-01-07T10:34:52.322"/>
  </p1510:revLst>
</p1510:revInfo>
</file>

<file path=ppt/tableStyles.xml><?xml version="1.0" encoding="utf-8"?>
<a:tblStyleLst xmlns:a="http://schemas.openxmlformats.org/drawingml/2006/main" def="{5C22544A-7EE6-4342-B048-85BDC9FD1C3A}">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87075" autoAdjust="0"/>
  </p:normalViewPr>
  <p:slideViewPr>
    <p:cSldViewPr snapToGrid="0">
      <p:cViewPr varScale="1">
        <p:scale>
          <a:sx n="32" d="100"/>
          <a:sy n="32" d="100"/>
        </p:scale>
        <p:origin x="468" y="52"/>
      </p:cViewPr>
      <p:guideLst>
        <p:guide orient="horz" pos="4249"/>
        <p:guide pos="7705"/>
      </p:guideLst>
    </p:cSldViewPr>
  </p:slideViewPr>
  <p:outlineViewPr>
    <p:cViewPr>
      <p:scale>
        <a:sx n="33" d="100"/>
        <a:sy n="33" d="100"/>
      </p:scale>
      <p:origin x="0" y="-236696"/>
    </p:cViewPr>
  </p:outlineViewPr>
  <p:notesTextViewPr>
    <p:cViewPr>
      <p:scale>
        <a:sx n="1" d="1"/>
        <a:sy n="1" d="1"/>
      </p:scale>
      <p:origin x="0" y="0"/>
    </p:cViewPr>
  </p:notesTextViewPr>
  <p:sorterViewPr>
    <p:cViewPr>
      <p:scale>
        <a:sx n="100" d="100"/>
        <a:sy n="100" d="100"/>
      </p:scale>
      <p:origin x="0" y="-19600"/>
    </p:cViewPr>
  </p:sorterViewPr>
  <p:notesViewPr>
    <p:cSldViewPr snapToGrid="0">
      <p:cViewPr varScale="1">
        <p:scale>
          <a:sx n="99" d="100"/>
          <a:sy n="99" d="100"/>
        </p:scale>
        <p:origin x="3904"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ben Pedersen" userId="c6668804-bae7-48fb-9cc7-16808cab9e48" providerId="ADAL" clId="{5ABBDD67-E34F-4A77-9FEF-81630863995F}"/>
    <pc:docChg chg="undo redo custSel addSld delSld modSld">
      <pc:chgData name="Torben Pedersen" userId="c6668804-bae7-48fb-9cc7-16808cab9e48" providerId="ADAL" clId="{5ABBDD67-E34F-4A77-9FEF-81630863995F}" dt="2025-01-07T10:36:33.087" v="352" actId="113"/>
      <pc:docMkLst>
        <pc:docMk/>
      </pc:docMkLst>
      <pc:sldChg chg="addSp delSp modSp mod">
        <pc:chgData name="Torben Pedersen" userId="c6668804-bae7-48fb-9cc7-16808cab9e48" providerId="ADAL" clId="{5ABBDD67-E34F-4A77-9FEF-81630863995F}" dt="2025-01-07T10:36:33.087" v="352" actId="113"/>
        <pc:sldMkLst>
          <pc:docMk/>
          <pc:sldMk cId="1613078341" sldId="419"/>
        </pc:sldMkLst>
        <pc:spChg chg="add mod">
          <ac:chgData name="Torben Pedersen" userId="c6668804-bae7-48fb-9cc7-16808cab9e48" providerId="ADAL" clId="{5ABBDD67-E34F-4A77-9FEF-81630863995F}" dt="2025-01-07T10:36:33.087" v="352" actId="113"/>
          <ac:spMkLst>
            <pc:docMk/>
            <pc:sldMk cId="1613078341" sldId="419"/>
            <ac:spMk id="2" creationId="{02E95CB9-052A-818A-FFE6-33F61E8AE070}"/>
          </ac:spMkLst>
        </pc:spChg>
        <pc:spChg chg="add mod">
          <ac:chgData name="Torben Pedersen" userId="c6668804-bae7-48fb-9cc7-16808cab9e48" providerId="ADAL" clId="{5ABBDD67-E34F-4A77-9FEF-81630863995F}" dt="2025-01-07T10:34:48.467" v="260" actId="20577"/>
          <ac:spMkLst>
            <pc:docMk/>
            <pc:sldMk cId="1613078341" sldId="419"/>
            <ac:spMk id="3" creationId="{2704738C-E2F6-1170-6887-E71C6F5A1DAF}"/>
          </ac:spMkLst>
        </pc:spChg>
        <pc:spChg chg="add mod">
          <ac:chgData name="Torben Pedersen" userId="c6668804-bae7-48fb-9cc7-16808cab9e48" providerId="ADAL" clId="{5ABBDD67-E34F-4A77-9FEF-81630863995F}" dt="2025-01-07T10:33:48.967" v="236"/>
          <ac:spMkLst>
            <pc:docMk/>
            <pc:sldMk cId="1613078341" sldId="419"/>
            <ac:spMk id="4" creationId="{898D335A-AB35-A262-1231-DB9FB088E3AB}"/>
          </ac:spMkLst>
        </pc:spChg>
        <pc:spChg chg="mod">
          <ac:chgData name="Torben Pedersen" userId="c6668804-bae7-48fb-9cc7-16808cab9e48" providerId="ADAL" clId="{5ABBDD67-E34F-4A77-9FEF-81630863995F}" dt="2025-01-07T10:34:40" v="244" actId="1076"/>
          <ac:spMkLst>
            <pc:docMk/>
            <pc:sldMk cId="1613078341" sldId="419"/>
            <ac:spMk id="7" creationId="{1DAAF681-44EC-DE27-483A-D8D784F21CBF}"/>
          </ac:spMkLst>
        </pc:spChg>
        <pc:spChg chg="add mod">
          <ac:chgData name="Torben Pedersen" userId="c6668804-bae7-48fb-9cc7-16808cab9e48" providerId="ADAL" clId="{5ABBDD67-E34F-4A77-9FEF-81630863995F}" dt="2025-01-07T10:36:25.117" v="350" actId="20577"/>
          <ac:spMkLst>
            <pc:docMk/>
            <pc:sldMk cId="1613078341" sldId="419"/>
            <ac:spMk id="8" creationId="{291040AB-C74C-D44C-FD9A-108F72B28225}"/>
          </ac:spMkLst>
        </pc:spChg>
        <pc:spChg chg="mod">
          <ac:chgData name="Torben Pedersen" userId="c6668804-bae7-48fb-9cc7-16808cab9e48" providerId="ADAL" clId="{5ABBDD67-E34F-4A77-9FEF-81630863995F}" dt="2025-01-07T10:34:07.692" v="239" actId="1076"/>
          <ac:spMkLst>
            <pc:docMk/>
            <pc:sldMk cId="1613078341" sldId="419"/>
            <ac:spMk id="9" creationId="{182BB457-E870-DE5F-A1BA-7DA260A437FB}"/>
          </ac:spMkLst>
        </pc:spChg>
        <pc:spChg chg="del">
          <ac:chgData name="Torben Pedersen" userId="c6668804-bae7-48fb-9cc7-16808cab9e48" providerId="ADAL" clId="{5ABBDD67-E34F-4A77-9FEF-81630863995F}" dt="2025-01-07T10:31:17.438" v="143" actId="478"/>
          <ac:spMkLst>
            <pc:docMk/>
            <pc:sldMk cId="1613078341" sldId="419"/>
            <ac:spMk id="12" creationId="{868296F7-A3BF-29DF-BAFF-255E6E703F3A}"/>
          </ac:spMkLst>
        </pc:spChg>
        <pc:spChg chg="del mod">
          <ac:chgData name="Torben Pedersen" userId="c6668804-bae7-48fb-9cc7-16808cab9e48" providerId="ADAL" clId="{5ABBDD67-E34F-4A77-9FEF-81630863995F}" dt="2025-01-07T10:32:52.021" v="188" actId="478"/>
          <ac:spMkLst>
            <pc:docMk/>
            <pc:sldMk cId="1613078341" sldId="419"/>
            <ac:spMk id="14" creationId="{9D8279A2-06D3-D0BB-9F24-7B91AFFA9C8D}"/>
          </ac:spMkLst>
        </pc:spChg>
        <pc:spChg chg="del mod">
          <ac:chgData name="Torben Pedersen" userId="c6668804-bae7-48fb-9cc7-16808cab9e48" providerId="ADAL" clId="{5ABBDD67-E34F-4A77-9FEF-81630863995F}" dt="2025-01-07T10:32:45.971" v="187" actId="478"/>
          <ac:spMkLst>
            <pc:docMk/>
            <pc:sldMk cId="1613078341" sldId="419"/>
            <ac:spMk id="18" creationId="{025595AB-8304-63B4-6957-FAC1A29CC4D9}"/>
          </ac:spMkLst>
        </pc:spChg>
        <pc:picChg chg="del">
          <ac:chgData name="Torben Pedersen" userId="c6668804-bae7-48fb-9cc7-16808cab9e48" providerId="ADAL" clId="{5ABBDD67-E34F-4A77-9FEF-81630863995F}" dt="2025-01-07T10:31:08.034" v="141" actId="478"/>
          <ac:picMkLst>
            <pc:docMk/>
            <pc:sldMk cId="1613078341" sldId="419"/>
            <ac:picMk id="5" creationId="{EB816533-C666-8064-1769-0564EB91FD46}"/>
          </ac:picMkLst>
        </pc:picChg>
        <pc:picChg chg="del">
          <ac:chgData name="Torben Pedersen" userId="c6668804-bae7-48fb-9cc7-16808cab9e48" providerId="ADAL" clId="{5ABBDD67-E34F-4A77-9FEF-81630863995F}" dt="2025-01-07T10:31:14.300" v="142" actId="478"/>
          <ac:picMkLst>
            <pc:docMk/>
            <pc:sldMk cId="1613078341" sldId="419"/>
            <ac:picMk id="15" creationId="{8BDF50B6-EA62-765D-C34A-E88F4071B3D0}"/>
          </ac:picMkLst>
        </pc:picChg>
      </pc:sldChg>
      <pc:sldChg chg="delSp modSp mod">
        <pc:chgData name="Torben Pedersen" userId="c6668804-bae7-48fb-9cc7-16808cab9e48" providerId="ADAL" clId="{5ABBDD67-E34F-4A77-9FEF-81630863995F}" dt="2025-01-07T10:24:44.390" v="35" actId="20577"/>
        <pc:sldMkLst>
          <pc:docMk/>
          <pc:sldMk cId="459836318" sldId="2712"/>
        </pc:sldMkLst>
        <pc:spChg chg="mod">
          <ac:chgData name="Torben Pedersen" userId="c6668804-bae7-48fb-9cc7-16808cab9e48" providerId="ADAL" clId="{5ABBDD67-E34F-4A77-9FEF-81630863995F}" dt="2025-01-07T10:24:29.634" v="30" actId="20577"/>
          <ac:spMkLst>
            <pc:docMk/>
            <pc:sldMk cId="459836318" sldId="2712"/>
            <ac:spMk id="13" creationId="{36DCF540-B26D-4AA5-5A6E-1EA875471395}"/>
          </ac:spMkLst>
        </pc:spChg>
        <pc:spChg chg="mod">
          <ac:chgData name="Torben Pedersen" userId="c6668804-bae7-48fb-9cc7-16808cab9e48" providerId="ADAL" clId="{5ABBDD67-E34F-4A77-9FEF-81630863995F}" dt="2025-01-07T10:24:22.159" v="8" actId="20577"/>
          <ac:spMkLst>
            <pc:docMk/>
            <pc:sldMk cId="459836318" sldId="2712"/>
            <ac:spMk id="14" creationId="{89D1B88C-C454-C7EA-7D3C-5F5B6E347093}"/>
          </ac:spMkLst>
        </pc:spChg>
        <pc:spChg chg="mod">
          <ac:chgData name="Torben Pedersen" userId="c6668804-bae7-48fb-9cc7-16808cab9e48" providerId="ADAL" clId="{5ABBDD67-E34F-4A77-9FEF-81630863995F}" dt="2025-01-07T10:24:44.390" v="35" actId="20577"/>
          <ac:spMkLst>
            <pc:docMk/>
            <pc:sldMk cId="459836318" sldId="2712"/>
            <ac:spMk id="15" creationId="{E77EEE00-3436-720F-CB3A-FDE509E3058C}"/>
          </ac:spMkLst>
        </pc:spChg>
        <pc:picChg chg="del">
          <ac:chgData name="Torben Pedersen" userId="c6668804-bae7-48fb-9cc7-16808cab9e48" providerId="ADAL" clId="{5ABBDD67-E34F-4A77-9FEF-81630863995F}" dt="2025-01-07T10:24:07.709" v="0" actId="478"/>
          <ac:picMkLst>
            <pc:docMk/>
            <pc:sldMk cId="459836318" sldId="2712"/>
            <ac:picMk id="8" creationId="{95FFD8CC-DB4A-8896-1B06-93CF972F5316}"/>
          </ac:picMkLst>
        </pc:picChg>
      </pc:sldChg>
      <pc:sldChg chg="del">
        <pc:chgData name="Torben Pedersen" userId="c6668804-bae7-48fb-9cc7-16808cab9e48" providerId="ADAL" clId="{5ABBDD67-E34F-4A77-9FEF-81630863995F}" dt="2025-01-07T10:24:51.512" v="36" actId="47"/>
        <pc:sldMkLst>
          <pc:docMk/>
          <pc:sldMk cId="3105470901" sldId="2713"/>
        </pc:sldMkLst>
      </pc:sldChg>
      <pc:sldChg chg="del">
        <pc:chgData name="Torben Pedersen" userId="c6668804-bae7-48fb-9cc7-16808cab9e48" providerId="ADAL" clId="{5ABBDD67-E34F-4A77-9FEF-81630863995F}" dt="2025-01-07T10:25:06.170" v="37" actId="47"/>
        <pc:sldMkLst>
          <pc:docMk/>
          <pc:sldMk cId="2642593937" sldId="2714"/>
        </pc:sldMkLst>
      </pc:sldChg>
      <pc:sldChg chg="modSp del mod">
        <pc:chgData name="Torben Pedersen" userId="c6668804-bae7-48fb-9cc7-16808cab9e48" providerId="ADAL" clId="{5ABBDD67-E34F-4A77-9FEF-81630863995F}" dt="2025-01-07T10:26:06.230" v="39" actId="47"/>
        <pc:sldMkLst>
          <pc:docMk/>
          <pc:sldMk cId="2901790484" sldId="2715"/>
        </pc:sldMkLst>
        <pc:spChg chg="mod">
          <ac:chgData name="Torben Pedersen" userId="c6668804-bae7-48fb-9cc7-16808cab9e48" providerId="ADAL" clId="{5ABBDD67-E34F-4A77-9FEF-81630863995F}" dt="2025-01-07T10:25:39.639" v="38" actId="6549"/>
          <ac:spMkLst>
            <pc:docMk/>
            <pc:sldMk cId="2901790484" sldId="2715"/>
            <ac:spMk id="2" creationId="{419D4197-4392-8174-818F-8CA6B111C160}"/>
          </ac:spMkLst>
        </pc:spChg>
      </pc:sldChg>
      <pc:sldChg chg="del">
        <pc:chgData name="Torben Pedersen" userId="c6668804-bae7-48fb-9cc7-16808cab9e48" providerId="ADAL" clId="{5ABBDD67-E34F-4A77-9FEF-81630863995F}" dt="2025-01-07T10:30:51.847" v="139" actId="47"/>
        <pc:sldMkLst>
          <pc:docMk/>
          <pc:sldMk cId="3729096523" sldId="2722"/>
        </pc:sldMkLst>
      </pc:sldChg>
      <pc:sldChg chg="modSp mod">
        <pc:chgData name="Torben Pedersen" userId="c6668804-bae7-48fb-9cc7-16808cab9e48" providerId="ADAL" clId="{5ABBDD67-E34F-4A77-9FEF-81630863995F}" dt="2025-01-07T10:29:57.613" v="137" actId="20577"/>
        <pc:sldMkLst>
          <pc:docMk/>
          <pc:sldMk cId="1934187255" sldId="2724"/>
        </pc:sldMkLst>
        <pc:spChg chg="mod">
          <ac:chgData name="Torben Pedersen" userId="c6668804-bae7-48fb-9cc7-16808cab9e48" providerId="ADAL" clId="{5ABBDD67-E34F-4A77-9FEF-81630863995F}" dt="2025-01-07T10:29:57.613" v="137" actId="20577"/>
          <ac:spMkLst>
            <pc:docMk/>
            <pc:sldMk cId="1934187255" sldId="2724"/>
            <ac:spMk id="14" creationId="{DFB108E3-742A-E58E-699A-7B71D41FF19C}"/>
          </ac:spMkLst>
        </pc:spChg>
      </pc:sldChg>
      <pc:sldChg chg="del">
        <pc:chgData name="Torben Pedersen" userId="c6668804-bae7-48fb-9cc7-16808cab9e48" providerId="ADAL" clId="{5ABBDD67-E34F-4A77-9FEF-81630863995F}" dt="2025-01-07T10:30:30.518" v="138" actId="47"/>
        <pc:sldMkLst>
          <pc:docMk/>
          <pc:sldMk cId="3134759958" sldId="2725"/>
        </pc:sldMkLst>
      </pc:sldChg>
      <pc:sldChg chg="del">
        <pc:chgData name="Torben Pedersen" userId="c6668804-bae7-48fb-9cc7-16808cab9e48" providerId="ADAL" clId="{5ABBDD67-E34F-4A77-9FEF-81630863995F}" dt="2025-01-07T10:31:02.719" v="140" actId="47"/>
        <pc:sldMkLst>
          <pc:docMk/>
          <pc:sldMk cId="1569928397" sldId="2729"/>
        </pc:sldMkLst>
      </pc:sldChg>
      <pc:sldChg chg="del">
        <pc:chgData name="Torben Pedersen" userId="c6668804-bae7-48fb-9cc7-16808cab9e48" providerId="ADAL" clId="{5ABBDD67-E34F-4A77-9FEF-81630863995F}" dt="2025-01-07T10:26:11.968" v="40" actId="47"/>
        <pc:sldMkLst>
          <pc:docMk/>
          <pc:sldMk cId="624566138" sldId="2730"/>
        </pc:sldMkLst>
      </pc:sldChg>
      <pc:sldChg chg="addSp delSp modSp add mod">
        <pc:chgData name="Torben Pedersen" userId="c6668804-bae7-48fb-9cc7-16808cab9e48" providerId="ADAL" clId="{5ABBDD67-E34F-4A77-9FEF-81630863995F}" dt="2025-01-07T10:29:34.255" v="126" actId="1076"/>
        <pc:sldMkLst>
          <pc:docMk/>
          <pc:sldMk cId="270741152" sldId="2756"/>
        </pc:sldMkLst>
        <pc:spChg chg="mod">
          <ac:chgData name="Torben Pedersen" userId="c6668804-bae7-48fb-9cc7-16808cab9e48" providerId="ADAL" clId="{5ABBDD67-E34F-4A77-9FEF-81630863995F}" dt="2025-01-07T10:27:02.621" v="60" actId="14100"/>
          <ac:spMkLst>
            <pc:docMk/>
            <pc:sldMk cId="270741152" sldId="2756"/>
            <ac:spMk id="3" creationId="{C744458A-8515-EC24-28EC-CA5B34F76A74}"/>
          </ac:spMkLst>
        </pc:spChg>
        <pc:spChg chg="mod">
          <ac:chgData name="Torben Pedersen" userId="c6668804-bae7-48fb-9cc7-16808cab9e48" providerId="ADAL" clId="{5ABBDD67-E34F-4A77-9FEF-81630863995F}" dt="2025-01-07T10:28:56.027" v="117" actId="20577"/>
          <ac:spMkLst>
            <pc:docMk/>
            <pc:sldMk cId="270741152" sldId="2756"/>
            <ac:spMk id="14" creationId="{4257CA20-9193-645B-F502-3F3B3ECCE6DA}"/>
          </ac:spMkLst>
        </pc:spChg>
        <pc:picChg chg="add mod">
          <ac:chgData name="Torben Pedersen" userId="c6668804-bae7-48fb-9cc7-16808cab9e48" providerId="ADAL" clId="{5ABBDD67-E34F-4A77-9FEF-81630863995F}" dt="2025-01-07T10:29:34.255" v="126" actId="1076"/>
          <ac:picMkLst>
            <pc:docMk/>
            <pc:sldMk cId="270741152" sldId="2756"/>
            <ac:picMk id="7" creationId="{063BF1D4-264A-08A9-A3DE-220810F46178}"/>
          </ac:picMkLst>
        </pc:picChg>
        <pc:picChg chg="del">
          <ac:chgData name="Torben Pedersen" userId="c6668804-bae7-48fb-9cc7-16808cab9e48" providerId="ADAL" clId="{5ABBDD67-E34F-4A77-9FEF-81630863995F}" dt="2025-01-07T10:29:16.494" v="118" actId="478"/>
          <ac:picMkLst>
            <pc:docMk/>
            <pc:sldMk cId="270741152" sldId="2756"/>
            <ac:picMk id="12" creationId="{3778FA0D-4590-038A-5BF9-CCA8082E917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6D41B0E-0A9B-FB43-B29A-2C5A495EA0A7}" type="datetimeFigureOut">
              <a:rPr lang="ru-RU" smtClean="0"/>
              <a:t>07.01.2025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2111949-EE69-F440-BF44-484174DCC2AF}" type="slidenum">
              <a:rPr lang="ru-RU" smtClean="0"/>
              <a:t>‹nr.›</a:t>
            </a:fld>
            <a:endParaRPr lang="ru-RU"/>
          </a:p>
        </p:txBody>
      </p:sp>
    </p:spTree>
    <p:extLst>
      <p:ext uri="{BB962C8B-B14F-4D97-AF65-F5344CB8AC3E}">
        <p14:creationId xmlns:p14="http://schemas.microsoft.com/office/powerpoint/2010/main" val="23992427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E03F2D-4C40-8A47-B131-FA84CE0A3C0A}" type="datetimeFigureOut">
              <a:rPr lang="ru-RU" smtClean="0"/>
              <a:t>07.01.2025</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3FC40D-6FB9-1648-B027-EAD4E7DC4F2C}" type="slidenum">
              <a:rPr lang="ru-RU" smtClean="0"/>
              <a:t>‹nr.›</a:t>
            </a:fld>
            <a:endParaRPr lang="ru-RU"/>
          </a:p>
        </p:txBody>
      </p:sp>
    </p:spTree>
    <p:extLst>
      <p:ext uri="{BB962C8B-B14F-4D97-AF65-F5344CB8AC3E}">
        <p14:creationId xmlns:p14="http://schemas.microsoft.com/office/powerpoint/2010/main" val="4180741598"/>
      </p:ext>
    </p:extLst>
  </p:cSld>
  <p:clrMap bg1="lt1" tx1="dk1" bg2="lt2" tx2="dk2" accent1="accent1" accent2="accent2" accent3="accent3" accent4="accent4" accent5="accent5" accent6="accent6" hlink="hlink" folHlink="folHlink"/>
  <p:hf hdr="0" ftr="0" dt="0"/>
  <p:notesStyle>
    <a:lvl1pPr marL="0" algn="l" defTabSz="1219261" rtl="0" eaLnBrk="1" latinLnBrk="0" hangingPunct="1">
      <a:defRPr sz="3200" kern="1200">
        <a:solidFill>
          <a:schemeClr val="tx1"/>
        </a:solidFill>
        <a:latin typeface="+mn-lt"/>
        <a:ea typeface="+mn-ea"/>
        <a:cs typeface="+mn-cs"/>
      </a:defRPr>
    </a:lvl1pPr>
    <a:lvl2pPr marL="1219261" algn="l" defTabSz="1219261" rtl="0" eaLnBrk="1" latinLnBrk="0" hangingPunct="1">
      <a:defRPr sz="3200" kern="1200">
        <a:solidFill>
          <a:schemeClr val="tx1"/>
        </a:solidFill>
        <a:latin typeface="+mn-lt"/>
        <a:ea typeface="+mn-ea"/>
        <a:cs typeface="+mn-cs"/>
      </a:defRPr>
    </a:lvl2pPr>
    <a:lvl3pPr marL="2438522" algn="l" defTabSz="1219261" rtl="0" eaLnBrk="1" latinLnBrk="0" hangingPunct="1">
      <a:defRPr sz="3200" kern="1200">
        <a:solidFill>
          <a:schemeClr val="tx1"/>
        </a:solidFill>
        <a:latin typeface="+mn-lt"/>
        <a:ea typeface="+mn-ea"/>
        <a:cs typeface="+mn-cs"/>
      </a:defRPr>
    </a:lvl3pPr>
    <a:lvl4pPr marL="3657783" algn="l" defTabSz="1219261" rtl="0" eaLnBrk="1" latinLnBrk="0" hangingPunct="1">
      <a:defRPr sz="3200" kern="1200">
        <a:solidFill>
          <a:schemeClr val="tx1"/>
        </a:solidFill>
        <a:latin typeface="+mn-lt"/>
        <a:ea typeface="+mn-ea"/>
        <a:cs typeface="+mn-cs"/>
      </a:defRPr>
    </a:lvl4pPr>
    <a:lvl5pPr marL="4877044" algn="l" defTabSz="1219261" rtl="0" eaLnBrk="1" latinLnBrk="0" hangingPunct="1">
      <a:defRPr sz="3200" kern="1200">
        <a:solidFill>
          <a:schemeClr val="tx1"/>
        </a:solidFill>
        <a:latin typeface="+mn-lt"/>
        <a:ea typeface="+mn-ea"/>
        <a:cs typeface="+mn-cs"/>
      </a:defRPr>
    </a:lvl5pPr>
    <a:lvl6pPr marL="6096305" algn="l" defTabSz="1219261" rtl="0" eaLnBrk="1" latinLnBrk="0" hangingPunct="1">
      <a:defRPr sz="3200" kern="1200">
        <a:solidFill>
          <a:schemeClr val="tx1"/>
        </a:solidFill>
        <a:latin typeface="+mn-lt"/>
        <a:ea typeface="+mn-ea"/>
        <a:cs typeface="+mn-cs"/>
      </a:defRPr>
    </a:lvl6pPr>
    <a:lvl7pPr marL="7315566" algn="l" defTabSz="1219261" rtl="0" eaLnBrk="1" latinLnBrk="0" hangingPunct="1">
      <a:defRPr sz="3200" kern="1200">
        <a:solidFill>
          <a:schemeClr val="tx1"/>
        </a:solidFill>
        <a:latin typeface="+mn-lt"/>
        <a:ea typeface="+mn-ea"/>
        <a:cs typeface="+mn-cs"/>
      </a:defRPr>
    </a:lvl7pPr>
    <a:lvl8pPr marL="8534827" algn="l" defTabSz="1219261" rtl="0" eaLnBrk="1" latinLnBrk="0" hangingPunct="1">
      <a:defRPr sz="3200" kern="1200">
        <a:solidFill>
          <a:schemeClr val="tx1"/>
        </a:solidFill>
        <a:latin typeface="+mn-lt"/>
        <a:ea typeface="+mn-ea"/>
        <a:cs typeface="+mn-cs"/>
      </a:defRPr>
    </a:lvl8pPr>
    <a:lvl9pPr marL="9754088" algn="l" defTabSz="1219261" rtl="0" eaLnBrk="1" latinLnBrk="0" hangingPunct="1">
      <a:defRPr sz="3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FC40D-6FB9-1648-B027-EAD4E7DC4F2C}" type="slidenum">
              <a:rPr lang="ru-RU" smtClean="0"/>
              <a:t>1</a:t>
            </a:fld>
            <a:endParaRPr lang="ru-RU"/>
          </a:p>
        </p:txBody>
      </p:sp>
    </p:spTree>
    <p:extLst>
      <p:ext uri="{BB962C8B-B14F-4D97-AF65-F5344CB8AC3E}">
        <p14:creationId xmlns:p14="http://schemas.microsoft.com/office/powerpoint/2010/main" val="2596156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FC40D-6FB9-1648-B027-EAD4E7DC4F2C}" type="slidenum">
              <a:rPr lang="ru-RU" smtClean="0"/>
              <a:t>10</a:t>
            </a:fld>
            <a:endParaRPr lang="ru-RU"/>
          </a:p>
        </p:txBody>
      </p:sp>
    </p:spTree>
    <p:extLst>
      <p:ext uri="{BB962C8B-B14F-4D97-AF65-F5344CB8AC3E}">
        <p14:creationId xmlns:p14="http://schemas.microsoft.com/office/powerpoint/2010/main" val="3453347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FC40D-6FB9-1648-B027-EAD4E7DC4F2C}" type="slidenum">
              <a:rPr lang="ru-RU" smtClean="0"/>
              <a:t>11</a:t>
            </a:fld>
            <a:endParaRPr lang="ru-RU"/>
          </a:p>
        </p:txBody>
      </p:sp>
    </p:spTree>
    <p:extLst>
      <p:ext uri="{BB962C8B-B14F-4D97-AF65-F5344CB8AC3E}">
        <p14:creationId xmlns:p14="http://schemas.microsoft.com/office/powerpoint/2010/main" val="3399591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cs typeface="Calibri"/>
              </a:rPr>
              <a:t>Add offering slide</a:t>
            </a:r>
          </a:p>
        </p:txBody>
      </p:sp>
    </p:spTree>
    <p:extLst>
      <p:ext uri="{BB962C8B-B14F-4D97-AF65-F5344CB8AC3E}">
        <p14:creationId xmlns:p14="http://schemas.microsoft.com/office/powerpoint/2010/main" val="3917529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6B5E0-BBAF-3924-DE50-91A199D4A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073C6A-24B1-599A-24C5-E9E2B35128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01ED3-71AC-A1C6-0F56-26BB7DAF8A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64D92D-7E42-B156-8AB9-1EA664D4ED87}"/>
              </a:ext>
            </a:extLst>
          </p:cNvPr>
          <p:cNvSpPr>
            <a:spLocks noGrp="1"/>
          </p:cNvSpPr>
          <p:nvPr>
            <p:ph type="sldNum" sz="quarter" idx="5"/>
          </p:nvPr>
        </p:nvSpPr>
        <p:spPr/>
        <p:txBody>
          <a:bodyPr/>
          <a:lstStyle/>
          <a:p>
            <a:fld id="{013FC40D-6FB9-1648-B027-EAD4E7DC4F2C}" type="slidenum">
              <a:rPr lang="ru-RU" smtClean="0"/>
              <a:t>2</a:t>
            </a:fld>
            <a:endParaRPr lang="ru-RU"/>
          </a:p>
        </p:txBody>
      </p:sp>
    </p:spTree>
    <p:extLst>
      <p:ext uri="{BB962C8B-B14F-4D97-AF65-F5344CB8AC3E}">
        <p14:creationId xmlns:p14="http://schemas.microsoft.com/office/powerpoint/2010/main" val="2944976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FC40D-6FB9-1648-B027-EAD4E7DC4F2C}" type="slidenum">
              <a:rPr lang="ru-RU" smtClean="0"/>
              <a:t>3</a:t>
            </a:fld>
            <a:endParaRPr lang="ru-RU"/>
          </a:p>
        </p:txBody>
      </p:sp>
    </p:spTree>
    <p:extLst>
      <p:ext uri="{BB962C8B-B14F-4D97-AF65-F5344CB8AC3E}">
        <p14:creationId xmlns:p14="http://schemas.microsoft.com/office/powerpoint/2010/main" val="859829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FC40D-6FB9-1648-B027-EAD4E7DC4F2C}" type="slidenum">
              <a:rPr lang="ru-RU" smtClean="0"/>
              <a:t>4</a:t>
            </a:fld>
            <a:endParaRPr lang="ru-RU"/>
          </a:p>
        </p:txBody>
      </p:sp>
    </p:spTree>
    <p:extLst>
      <p:ext uri="{BB962C8B-B14F-4D97-AF65-F5344CB8AC3E}">
        <p14:creationId xmlns:p14="http://schemas.microsoft.com/office/powerpoint/2010/main" val="2742699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FC40D-6FB9-1648-B027-EAD4E7DC4F2C}" type="slidenum">
              <a:rPr lang="ru-RU" smtClean="0"/>
              <a:t>5</a:t>
            </a:fld>
            <a:endParaRPr lang="ru-RU"/>
          </a:p>
        </p:txBody>
      </p:sp>
    </p:spTree>
    <p:extLst>
      <p:ext uri="{BB962C8B-B14F-4D97-AF65-F5344CB8AC3E}">
        <p14:creationId xmlns:p14="http://schemas.microsoft.com/office/powerpoint/2010/main" val="1305151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013FC40D-6FB9-1648-B027-EAD4E7DC4F2C}" type="slidenum">
              <a:rPr lang="ru-RU" smtClean="0"/>
              <a:t>6</a:t>
            </a:fld>
            <a:endParaRPr lang="ru-RU"/>
          </a:p>
        </p:txBody>
      </p:sp>
    </p:spTree>
    <p:extLst>
      <p:ext uri="{BB962C8B-B14F-4D97-AF65-F5344CB8AC3E}">
        <p14:creationId xmlns:p14="http://schemas.microsoft.com/office/powerpoint/2010/main" val="430025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FC40D-6FB9-1648-B027-EAD4E7DC4F2C}" type="slidenum">
              <a:rPr lang="ru-RU" smtClean="0"/>
              <a:t>7</a:t>
            </a:fld>
            <a:endParaRPr lang="ru-RU"/>
          </a:p>
        </p:txBody>
      </p:sp>
    </p:spTree>
    <p:extLst>
      <p:ext uri="{BB962C8B-B14F-4D97-AF65-F5344CB8AC3E}">
        <p14:creationId xmlns:p14="http://schemas.microsoft.com/office/powerpoint/2010/main" val="3265350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FC40D-6FB9-1648-B027-EAD4E7DC4F2C}" type="slidenum">
              <a:rPr lang="ru-RU" smtClean="0"/>
              <a:t>8</a:t>
            </a:fld>
            <a:endParaRPr lang="ru-RU"/>
          </a:p>
        </p:txBody>
      </p:sp>
    </p:spTree>
    <p:extLst>
      <p:ext uri="{BB962C8B-B14F-4D97-AF65-F5344CB8AC3E}">
        <p14:creationId xmlns:p14="http://schemas.microsoft.com/office/powerpoint/2010/main" val="539852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FC40D-6FB9-1648-B027-EAD4E7DC4F2C}" type="slidenum">
              <a:rPr lang="ru-RU" smtClean="0"/>
              <a:t>9</a:t>
            </a:fld>
            <a:endParaRPr lang="ru-RU"/>
          </a:p>
        </p:txBody>
      </p:sp>
    </p:spTree>
    <p:extLst>
      <p:ext uri="{BB962C8B-B14F-4D97-AF65-F5344CB8AC3E}">
        <p14:creationId xmlns:p14="http://schemas.microsoft.com/office/powerpoint/2010/main" val="4098220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008568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205453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013143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p:bg>
      <p:bgRef idx="1001">
        <a:schemeClr val="bg1"/>
      </p:bgRef>
    </p:bg>
    <p:spTree>
      <p:nvGrpSpPr>
        <p:cNvPr id="1" name=""/>
        <p:cNvGrpSpPr/>
        <p:nvPr/>
      </p:nvGrpSpPr>
      <p:grpSpPr>
        <a:xfrm>
          <a:off x="0" y="0"/>
          <a:ext cx="0" cy="0"/>
          <a:chOff x="0" y="0"/>
          <a:chExt cx="0" cy="0"/>
        </a:xfrm>
      </p:grpSpPr>
      <p:sp>
        <p:nvSpPr>
          <p:cNvPr id="7" name="Заголовок 1"/>
          <p:cNvSpPr>
            <a:spLocks noGrp="1"/>
          </p:cNvSpPr>
          <p:nvPr>
            <p:ph type="title" hasCustomPrompt="1"/>
          </p:nvPr>
        </p:nvSpPr>
        <p:spPr>
          <a:xfrm>
            <a:off x="2576903" y="10387186"/>
            <a:ext cx="14397169" cy="936104"/>
          </a:xfrm>
          <a:prstGeom prst="rect">
            <a:avLst/>
          </a:prstGeom>
        </p:spPr>
        <p:txBody>
          <a:bodyPr>
            <a:noAutofit/>
          </a:bodyPr>
          <a:lstStyle>
            <a:lvl1pPr marL="0" marR="0" indent="0" algn="l" defTabSz="2438522" rtl="0" eaLnBrk="1" fontAlgn="auto" latinLnBrk="0" hangingPunct="1">
              <a:lnSpc>
                <a:spcPct val="85000"/>
              </a:lnSpc>
              <a:spcBef>
                <a:spcPct val="0"/>
              </a:spcBef>
              <a:spcAft>
                <a:spcPts val="0"/>
              </a:spcAft>
              <a:buClrTx/>
              <a:buSzTx/>
              <a:buFontTx/>
              <a:buNone/>
              <a:tabLst>
                <a:tab pos="3641725" algn="l"/>
              </a:tabLst>
              <a:defRPr sz="3200" b="0" i="0" spc="600" baseline="0">
                <a:solidFill>
                  <a:schemeClr val="tx2">
                    <a:lumMod val="40000"/>
                    <a:lumOff val="60000"/>
                  </a:schemeClr>
                </a:solidFill>
                <a:latin typeface="Arial" panose="020B0604020202020204" pitchFamily="34" charset="0"/>
                <a:ea typeface="Roboto Light" charset="0"/>
                <a:cs typeface="Arial" panose="020B0604020202020204" pitchFamily="34" charset="0"/>
              </a:defRPr>
            </a:lvl1pPr>
          </a:lstStyle>
          <a:p>
            <a:r>
              <a:rPr lang="en-GB" dirty="0"/>
              <a:t>Private digital banking: </a:t>
            </a:r>
            <a:br>
              <a:rPr lang="en-GB" dirty="0"/>
            </a:br>
            <a:r>
              <a:rPr lang="en-GB" dirty="0"/>
              <a:t>supporting global wealth strategies</a:t>
            </a:r>
          </a:p>
        </p:txBody>
      </p:sp>
      <p:grpSp>
        <p:nvGrpSpPr>
          <p:cNvPr id="13" name="Группа 12"/>
          <p:cNvGrpSpPr/>
          <p:nvPr userDrawn="1"/>
        </p:nvGrpSpPr>
        <p:grpSpPr>
          <a:xfrm flipV="1">
            <a:off x="2687739" y="11539314"/>
            <a:ext cx="12961440" cy="155080"/>
            <a:chOff x="3119786" y="11179274"/>
            <a:chExt cx="18055089" cy="216024"/>
          </a:xfrm>
        </p:grpSpPr>
        <p:sp>
          <p:nvSpPr>
            <p:cNvPr id="3" name="Прямоугольник 2"/>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7"/>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userDrawn="1"/>
          </p:nvSpPr>
          <p:spPr>
            <a:xfrm>
              <a:off x="9132088" y="11179274"/>
              <a:ext cx="3024336"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рямоугольник 10"/>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Прямоугольник 11"/>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16" name="Текст 3"/>
          <p:cNvSpPr>
            <a:spLocks noGrp="1"/>
          </p:cNvSpPr>
          <p:nvPr>
            <p:ph type="body" sz="quarter" idx="39" hasCustomPrompt="1"/>
          </p:nvPr>
        </p:nvSpPr>
        <p:spPr>
          <a:xfrm>
            <a:off x="2599140" y="8513571"/>
            <a:ext cx="14541185" cy="1296779"/>
          </a:xfrm>
          <a:prstGeom prst="rect">
            <a:avLst/>
          </a:prstGeom>
        </p:spPr>
        <p:txBody>
          <a:bodyPr/>
          <a:lstStyle>
            <a:lvl1pPr marL="0" marR="0" indent="0" algn="l" defTabSz="2438522" rtl="0" eaLnBrk="1" fontAlgn="auto" latinLnBrk="0" hangingPunct="1">
              <a:lnSpc>
                <a:spcPct val="85000"/>
              </a:lnSpc>
              <a:spcBef>
                <a:spcPct val="0"/>
              </a:spcBef>
              <a:spcAft>
                <a:spcPts val="0"/>
              </a:spcAft>
              <a:buClrTx/>
              <a:buSzTx/>
              <a:buFontTx/>
              <a:buNone/>
              <a:tabLst>
                <a:tab pos="3641725" algn="l"/>
              </a:tabLst>
              <a:defRPr lang="ru-RU" sz="13000" b="0" i="0" kern="1200" baseline="0" dirty="0">
                <a:solidFill>
                  <a:schemeClr val="accent6">
                    <a:lumMod val="75000"/>
                  </a:schemeClr>
                </a:solidFill>
                <a:latin typeface="Arial" panose="020B0604020202020204" pitchFamily="34" charset="0"/>
                <a:ea typeface="Roboto" charset="0"/>
                <a:cs typeface="Arial" panose="020B0604020202020204" pitchFamily="34" charset="0"/>
              </a:defRPr>
            </a:lvl1pPr>
          </a:lstStyle>
          <a:p>
            <a:r>
              <a:rPr lang="en-GB" dirty="0"/>
              <a:t>Valens Holdings</a:t>
            </a:r>
            <a:endParaRPr lang="ru-RU" sz="14000" b="0" i="0" dirty="0">
              <a:latin typeface="Roboto" charset="0"/>
              <a:ea typeface="Roboto" charset="0"/>
              <a:cs typeface="Roboto" charset="0"/>
            </a:endParaRPr>
          </a:p>
        </p:txBody>
      </p:sp>
      <p:sp>
        <p:nvSpPr>
          <p:cNvPr id="14" name="Рисунок 21"/>
          <p:cNvSpPr>
            <a:spLocks noGrp="1"/>
          </p:cNvSpPr>
          <p:nvPr>
            <p:ph type="pic" sz="quarter" idx="32"/>
          </p:nvPr>
        </p:nvSpPr>
        <p:spPr>
          <a:xfrm>
            <a:off x="18673514" y="0"/>
            <a:ext cx="5712074" cy="13717588"/>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pic>
        <p:nvPicPr>
          <p:cNvPr id="4" name="Picture 3">
            <a:extLst>
              <a:ext uri="{FF2B5EF4-FFF2-40B4-BE49-F238E27FC236}">
                <a16:creationId xmlns:a16="http://schemas.microsoft.com/office/drawing/2014/main" id="{232D65F2-A331-AA49-A75F-C8F09D8E25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6579" y="1674218"/>
            <a:ext cx="2232248" cy="2240193"/>
          </a:xfrm>
          <a:prstGeom prst="rect">
            <a:avLst/>
          </a:prstGeom>
        </p:spPr>
      </p:pic>
    </p:spTree>
    <p:extLst>
      <p:ext uri="{BB962C8B-B14F-4D97-AF65-F5344CB8AC3E}">
        <p14:creationId xmlns:p14="http://schemas.microsoft.com/office/powerpoint/2010/main" val="14566557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320">
          <p15:clr>
            <a:srgbClr val="FBAE40"/>
          </p15:clr>
        </p15:guide>
        <p15:guide id="2" pos="169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_1">
    <p:bg>
      <p:bgRef idx="1001">
        <a:schemeClr val="bg1"/>
      </p:bgRef>
    </p:bg>
    <p:spTree>
      <p:nvGrpSpPr>
        <p:cNvPr id="1" name=""/>
        <p:cNvGrpSpPr/>
        <p:nvPr/>
      </p:nvGrpSpPr>
      <p:grpSpPr>
        <a:xfrm>
          <a:off x="0" y="0"/>
          <a:ext cx="0" cy="0"/>
          <a:chOff x="0" y="0"/>
          <a:chExt cx="0" cy="0"/>
        </a:xfrm>
      </p:grpSpPr>
      <p:sp>
        <p:nvSpPr>
          <p:cNvPr id="21" name="Рисунок 21"/>
          <p:cNvSpPr>
            <a:spLocks noGrp="1"/>
          </p:cNvSpPr>
          <p:nvPr>
            <p:ph type="pic" sz="quarter" idx="37"/>
          </p:nvPr>
        </p:nvSpPr>
        <p:spPr>
          <a:xfrm>
            <a:off x="12048778" y="4495456"/>
            <a:ext cx="12336810" cy="9141107"/>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15" name="Номер слайда 1">
            <a:extLst>
              <a:ext uri="{FF2B5EF4-FFF2-40B4-BE49-F238E27FC236}">
                <a16:creationId xmlns:a16="http://schemas.microsoft.com/office/drawing/2014/main" id="{B82AE98E-A0FF-224A-A07C-95AE04C967D5}"/>
              </a:ext>
            </a:extLst>
          </p:cNvPr>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pic>
        <p:nvPicPr>
          <p:cNvPr id="16" name="Picture 15">
            <a:extLst>
              <a:ext uri="{FF2B5EF4-FFF2-40B4-BE49-F238E27FC236}">
                <a16:creationId xmlns:a16="http://schemas.microsoft.com/office/drawing/2014/main" id="{B75A00A8-7757-2F4B-BD1A-946846CE25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62193" y="12416358"/>
            <a:ext cx="727745" cy="730335"/>
          </a:xfrm>
          <a:prstGeom prst="rect">
            <a:avLst/>
          </a:prstGeom>
        </p:spPr>
      </p:pic>
      <p:grpSp>
        <p:nvGrpSpPr>
          <p:cNvPr id="19" name="Группа 12">
            <a:extLst>
              <a:ext uri="{FF2B5EF4-FFF2-40B4-BE49-F238E27FC236}">
                <a16:creationId xmlns:a16="http://schemas.microsoft.com/office/drawing/2014/main" id="{1EC40F47-8831-614C-8E48-3AC60D0FE702}"/>
              </a:ext>
            </a:extLst>
          </p:cNvPr>
          <p:cNvGrpSpPr/>
          <p:nvPr userDrawn="1"/>
        </p:nvGrpSpPr>
        <p:grpSpPr>
          <a:xfrm flipV="1">
            <a:off x="0" y="13555538"/>
            <a:ext cx="24385588" cy="162050"/>
            <a:chOff x="3119786" y="11179274"/>
            <a:chExt cx="18055089" cy="216024"/>
          </a:xfrm>
        </p:grpSpPr>
        <p:sp>
          <p:nvSpPr>
            <p:cNvPr id="20" name="Прямоугольник 2">
              <a:extLst>
                <a:ext uri="{FF2B5EF4-FFF2-40B4-BE49-F238E27FC236}">
                  <a16:creationId xmlns:a16="http://schemas.microsoft.com/office/drawing/2014/main" id="{20007DD6-44CA-5B4D-900A-0BA57639AE18}"/>
                </a:ext>
              </a:extLst>
            </p:cNvPr>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Прямоугольник 7">
              <a:extLst>
                <a:ext uri="{FF2B5EF4-FFF2-40B4-BE49-F238E27FC236}">
                  <a16:creationId xmlns:a16="http://schemas.microsoft.com/office/drawing/2014/main" id="{1B0A5AA1-33EA-824C-95E0-78C2C6111DB1}"/>
                </a:ext>
              </a:extLst>
            </p:cNvPr>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8">
              <a:extLst>
                <a:ext uri="{FF2B5EF4-FFF2-40B4-BE49-F238E27FC236}">
                  <a16:creationId xmlns:a16="http://schemas.microsoft.com/office/drawing/2014/main" id="{DD85FA61-3F40-1749-9950-960396E8BBFA}"/>
                </a:ext>
              </a:extLst>
            </p:cNvPr>
            <p:cNvSpPr/>
            <p:nvPr userDrawn="1"/>
          </p:nvSpPr>
          <p:spPr>
            <a:xfrm>
              <a:off x="9150273" y="11179274"/>
              <a:ext cx="3006151"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4" name="Прямоугольник 9">
              <a:extLst>
                <a:ext uri="{FF2B5EF4-FFF2-40B4-BE49-F238E27FC236}">
                  <a16:creationId xmlns:a16="http://schemas.microsoft.com/office/drawing/2014/main" id="{9642C7F2-3A89-CB4B-881C-8E10C9405FA9}"/>
                </a:ext>
              </a:extLst>
            </p:cNvPr>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10">
              <a:extLst>
                <a:ext uri="{FF2B5EF4-FFF2-40B4-BE49-F238E27FC236}">
                  <a16:creationId xmlns:a16="http://schemas.microsoft.com/office/drawing/2014/main" id="{8BA7D403-8F35-4249-AA0F-42D4D333D814}"/>
                </a:ext>
              </a:extLst>
            </p:cNvPr>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Прямоугольник 11">
              <a:extLst>
                <a:ext uri="{FF2B5EF4-FFF2-40B4-BE49-F238E27FC236}">
                  <a16:creationId xmlns:a16="http://schemas.microsoft.com/office/drawing/2014/main" id="{4EE91FD9-F463-4744-AE53-7C94F598DD17}"/>
                </a:ext>
              </a:extLst>
            </p:cNvPr>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17" name="Текст 3"/>
          <p:cNvSpPr>
            <a:spLocks noGrp="1"/>
          </p:cNvSpPr>
          <p:nvPr>
            <p:ph type="body" sz="quarter" idx="14" hasCustomPrompt="1"/>
          </p:nvPr>
        </p:nvSpPr>
        <p:spPr>
          <a:xfrm>
            <a:off x="2116105" y="4576481"/>
            <a:ext cx="8924561" cy="7538897"/>
          </a:xfrm>
          <a:prstGeom prst="rect">
            <a:avLst/>
          </a:prstGeom>
        </p:spPr>
        <p:txBody>
          <a:bodyPr/>
          <a:lstStyle>
            <a:lvl1pPr>
              <a:defRPr lang="en-US" sz="2200" b="0" i="0" baseline="0" dirty="0">
                <a:solidFill>
                  <a:schemeClr val="tx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18" name="Заголовок 1"/>
          <p:cNvSpPr>
            <a:spLocks noGrp="1"/>
          </p:cNvSpPr>
          <p:nvPr>
            <p:ph type="title" hasCustomPrompt="1"/>
          </p:nvPr>
        </p:nvSpPr>
        <p:spPr>
          <a:xfrm>
            <a:off x="2116105" y="1458194"/>
            <a:ext cx="8924561" cy="2376264"/>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lang="ru-RU" sz="6600" b="0" i="0" kern="1200" baseline="0" dirty="0">
                <a:solidFill>
                  <a:schemeClr val="tx2"/>
                </a:solidFill>
                <a:latin typeface="+mn-lt"/>
                <a:ea typeface="Roboto Black" charset="0"/>
                <a:cs typeface="Roboto Black" charset="0"/>
              </a:defRPr>
            </a:lvl1pPr>
          </a:lstStyle>
          <a:p>
            <a:r>
              <a:rPr lang="en-US" dirty="0"/>
              <a:t>NAME SLIDE</a:t>
            </a:r>
            <a:endParaRPr lang="ru-RU" dirty="0"/>
          </a:p>
        </p:txBody>
      </p:sp>
    </p:spTree>
    <p:extLst>
      <p:ext uri="{BB962C8B-B14F-4D97-AF65-F5344CB8AC3E}">
        <p14:creationId xmlns:p14="http://schemas.microsoft.com/office/powerpoint/2010/main" val="41757634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3">
    <p:bg>
      <p:bgRef idx="1001">
        <a:schemeClr val="bg1"/>
      </p:bgRef>
    </p:bg>
    <p:spTree>
      <p:nvGrpSpPr>
        <p:cNvPr id="1" name=""/>
        <p:cNvGrpSpPr/>
        <p:nvPr/>
      </p:nvGrpSpPr>
      <p:grpSpPr>
        <a:xfrm>
          <a:off x="0" y="0"/>
          <a:ext cx="0" cy="0"/>
          <a:chOff x="0" y="0"/>
          <a:chExt cx="0" cy="0"/>
        </a:xfrm>
      </p:grpSpPr>
      <p:sp>
        <p:nvSpPr>
          <p:cNvPr id="16" name="Прямоугольник 15"/>
          <p:cNvSpPr/>
          <p:nvPr userDrawn="1"/>
        </p:nvSpPr>
        <p:spPr>
          <a:xfrm flipV="1">
            <a:off x="1" y="0"/>
            <a:ext cx="24385588" cy="4410522"/>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Текст 3"/>
          <p:cNvSpPr>
            <a:spLocks noGrp="1"/>
          </p:cNvSpPr>
          <p:nvPr>
            <p:ph type="body" sz="quarter" idx="39" hasCustomPrompt="1"/>
          </p:nvPr>
        </p:nvSpPr>
        <p:spPr>
          <a:xfrm>
            <a:off x="8592394" y="5562650"/>
            <a:ext cx="13681520" cy="522090"/>
          </a:xfrm>
          <a:prstGeom prst="rect">
            <a:avLst/>
          </a:prstGeom>
        </p:spPr>
        <p:txBody>
          <a:bodyPr/>
          <a:lstStyle>
            <a:lvl1pPr algn="l">
              <a:defRPr lang="en-US" sz="2200" b="1" i="0" baseline="0" dirty="0">
                <a:solidFill>
                  <a:srgbClr val="203882"/>
                </a:solidFill>
                <a:latin typeface="Arial" panose="020B0604020202020204" pitchFamily="34" charset="0"/>
                <a:ea typeface="Roboto Light" charset="0"/>
                <a:cs typeface="Roboto Light" charset="0"/>
              </a:defRPr>
            </a:lvl1pPr>
          </a:lstStyle>
          <a:p>
            <a:pPr marL="0" lvl="0" indent="0">
              <a:lnSpc>
                <a:spcPct val="150000"/>
              </a:lnSpc>
              <a:buNone/>
            </a:pPr>
            <a:r>
              <a:rPr lang="en-US" dirty="0"/>
              <a:t>SUBTITLE</a:t>
            </a:r>
          </a:p>
        </p:txBody>
      </p:sp>
      <p:sp>
        <p:nvSpPr>
          <p:cNvPr id="14" name="Заголовок 1"/>
          <p:cNvSpPr>
            <a:spLocks noGrp="1"/>
          </p:cNvSpPr>
          <p:nvPr>
            <p:ph type="title" hasCustomPrompt="1"/>
          </p:nvPr>
        </p:nvSpPr>
        <p:spPr>
          <a:xfrm>
            <a:off x="8592394" y="1674218"/>
            <a:ext cx="13681520" cy="2448272"/>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sz="6600" b="0" i="0" baseline="0">
                <a:solidFill>
                  <a:schemeClr val="bg2"/>
                </a:solidFill>
                <a:latin typeface="Arial" panose="020B0604020202020204" pitchFamily="34" charset="0"/>
                <a:ea typeface="Roboto Black" charset="0"/>
                <a:cs typeface="Roboto Black" charset="0"/>
              </a:defRPr>
            </a:lvl1pPr>
          </a:lstStyle>
          <a:p>
            <a:r>
              <a:rPr lang="en-US" dirty="0"/>
              <a:t>Title line one</a:t>
            </a:r>
            <a:br>
              <a:rPr lang="en-US" dirty="0"/>
            </a:br>
            <a:r>
              <a:rPr lang="en-US" dirty="0"/>
              <a:t>Title line two</a:t>
            </a:r>
            <a:endParaRPr lang="ru-RU" dirty="0"/>
          </a:p>
        </p:txBody>
      </p:sp>
      <p:sp>
        <p:nvSpPr>
          <p:cNvPr id="17" name="Рисунок 21"/>
          <p:cNvSpPr>
            <a:spLocks noGrp="1"/>
          </p:cNvSpPr>
          <p:nvPr>
            <p:ph type="pic" sz="quarter" idx="32"/>
          </p:nvPr>
        </p:nvSpPr>
        <p:spPr>
          <a:xfrm>
            <a:off x="2255690" y="1674218"/>
            <a:ext cx="4983435" cy="10389299"/>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8" name="Номер слайда 1"/>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sp>
        <p:nvSpPr>
          <p:cNvPr id="9" name="Текст 3">
            <a:extLst>
              <a:ext uri="{FF2B5EF4-FFF2-40B4-BE49-F238E27FC236}">
                <a16:creationId xmlns:a16="http://schemas.microsoft.com/office/drawing/2014/main" id="{58C90987-1CD1-8347-B3FF-2FD68AF9702A}"/>
              </a:ext>
            </a:extLst>
          </p:cNvPr>
          <p:cNvSpPr>
            <a:spLocks noGrp="1"/>
          </p:cNvSpPr>
          <p:nvPr>
            <p:ph type="body" sz="quarter" idx="40" hasCustomPrompt="1"/>
          </p:nvPr>
        </p:nvSpPr>
        <p:spPr>
          <a:xfrm>
            <a:off x="8592394" y="6113629"/>
            <a:ext cx="13681520" cy="522090"/>
          </a:xfrm>
          <a:prstGeom prst="rect">
            <a:avLst/>
          </a:prstGeom>
        </p:spPr>
        <p:txBody>
          <a:bodyPr/>
          <a:lstStyle>
            <a:lvl1pPr algn="l">
              <a:defRPr lang="en-US" sz="2200" b="0" i="0" baseline="0" dirty="0">
                <a:solidFill>
                  <a:schemeClr val="tx2"/>
                </a:solidFill>
                <a:latin typeface="Arial" panose="020B0604020202020204" pitchFamily="34" charset="0"/>
                <a:ea typeface="Roboto Light" charset="0"/>
                <a:cs typeface="Roboto Light" charset="0"/>
              </a:defRPr>
            </a:lvl1pPr>
          </a:lstStyle>
          <a:p>
            <a:pPr marL="0" lvl="0" indent="0">
              <a:lnSpc>
                <a:spcPct val="150000"/>
              </a:lnSpc>
              <a:buNone/>
            </a:pPr>
            <a:r>
              <a:rPr lang="en-US" dirty="0"/>
              <a:t>Body copy</a:t>
            </a:r>
          </a:p>
        </p:txBody>
      </p:sp>
      <p:pic>
        <p:nvPicPr>
          <p:cNvPr id="10" name="Picture 9">
            <a:extLst>
              <a:ext uri="{FF2B5EF4-FFF2-40B4-BE49-F238E27FC236}">
                <a16:creationId xmlns:a16="http://schemas.microsoft.com/office/drawing/2014/main" id="{169B6844-1990-7A4D-AC67-8B34F1C16E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62193" y="12416358"/>
            <a:ext cx="727745" cy="730335"/>
          </a:xfrm>
          <a:prstGeom prst="rect">
            <a:avLst/>
          </a:prstGeom>
        </p:spPr>
      </p:pic>
      <p:grpSp>
        <p:nvGrpSpPr>
          <p:cNvPr id="11" name="Группа 12">
            <a:extLst>
              <a:ext uri="{FF2B5EF4-FFF2-40B4-BE49-F238E27FC236}">
                <a16:creationId xmlns:a16="http://schemas.microsoft.com/office/drawing/2014/main" id="{AD7A02C0-D133-D044-B5A6-3016D057E8FD}"/>
              </a:ext>
            </a:extLst>
          </p:cNvPr>
          <p:cNvGrpSpPr/>
          <p:nvPr userDrawn="1"/>
        </p:nvGrpSpPr>
        <p:grpSpPr>
          <a:xfrm flipV="1">
            <a:off x="0" y="13555538"/>
            <a:ext cx="24385588" cy="162050"/>
            <a:chOff x="3119786" y="11179274"/>
            <a:chExt cx="18055089" cy="216024"/>
          </a:xfrm>
        </p:grpSpPr>
        <p:sp>
          <p:nvSpPr>
            <p:cNvPr id="12" name="Прямоугольник 2">
              <a:extLst>
                <a:ext uri="{FF2B5EF4-FFF2-40B4-BE49-F238E27FC236}">
                  <a16:creationId xmlns:a16="http://schemas.microsoft.com/office/drawing/2014/main" id="{8C4EEA6F-4CF2-994F-8EF9-2FE95B39C1E1}"/>
                </a:ext>
              </a:extLst>
            </p:cNvPr>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Прямоугольник 7">
              <a:extLst>
                <a:ext uri="{FF2B5EF4-FFF2-40B4-BE49-F238E27FC236}">
                  <a16:creationId xmlns:a16="http://schemas.microsoft.com/office/drawing/2014/main" id="{A04351CA-6D6C-C543-879B-B54AAE8C1249}"/>
                </a:ext>
              </a:extLst>
            </p:cNvPr>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8">
              <a:extLst>
                <a:ext uri="{FF2B5EF4-FFF2-40B4-BE49-F238E27FC236}">
                  <a16:creationId xmlns:a16="http://schemas.microsoft.com/office/drawing/2014/main" id="{B2A14D81-AD3B-E041-A8B0-D230F32D524B}"/>
                </a:ext>
              </a:extLst>
            </p:cNvPr>
            <p:cNvSpPr/>
            <p:nvPr userDrawn="1"/>
          </p:nvSpPr>
          <p:spPr>
            <a:xfrm>
              <a:off x="9150273" y="11179274"/>
              <a:ext cx="3006151"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Прямоугольник 9">
              <a:extLst>
                <a:ext uri="{FF2B5EF4-FFF2-40B4-BE49-F238E27FC236}">
                  <a16:creationId xmlns:a16="http://schemas.microsoft.com/office/drawing/2014/main" id="{FAC7C120-17C6-B74A-B7FD-CA822497B5AB}"/>
                </a:ext>
              </a:extLst>
            </p:cNvPr>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Прямоугольник 10">
              <a:extLst>
                <a:ext uri="{FF2B5EF4-FFF2-40B4-BE49-F238E27FC236}">
                  <a16:creationId xmlns:a16="http://schemas.microsoft.com/office/drawing/2014/main" id="{1CC1F05B-8A9A-E446-A4BB-C751A9AC7802}"/>
                </a:ext>
              </a:extLst>
            </p:cNvPr>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Прямоугольник 11">
              <a:extLst>
                <a:ext uri="{FF2B5EF4-FFF2-40B4-BE49-F238E27FC236}">
                  <a16:creationId xmlns:a16="http://schemas.microsoft.com/office/drawing/2014/main" id="{E2B288E8-B865-5742-BC10-0641F970F977}"/>
                </a:ext>
              </a:extLst>
            </p:cNvPr>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Tree>
    <p:extLst>
      <p:ext uri="{BB962C8B-B14F-4D97-AF65-F5344CB8AC3E}">
        <p14:creationId xmlns:p14="http://schemas.microsoft.com/office/powerpoint/2010/main" val="319427649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1">
    <p:bg>
      <p:bgRef idx="1001">
        <a:schemeClr val="bg1"/>
      </p:bgRef>
    </p:bg>
    <p:spTree>
      <p:nvGrpSpPr>
        <p:cNvPr id="1" name=""/>
        <p:cNvGrpSpPr/>
        <p:nvPr/>
      </p:nvGrpSpPr>
      <p:grpSpPr>
        <a:xfrm>
          <a:off x="0" y="0"/>
          <a:ext cx="0" cy="0"/>
          <a:chOff x="0" y="0"/>
          <a:chExt cx="0" cy="0"/>
        </a:xfrm>
      </p:grpSpPr>
      <p:sp>
        <p:nvSpPr>
          <p:cNvPr id="39" name="Текст 3"/>
          <p:cNvSpPr>
            <a:spLocks noGrp="1"/>
          </p:cNvSpPr>
          <p:nvPr>
            <p:ph type="body" sz="quarter" idx="14" hasCustomPrompt="1"/>
          </p:nvPr>
        </p:nvSpPr>
        <p:spPr>
          <a:xfrm>
            <a:off x="2116105" y="3834458"/>
            <a:ext cx="20157809" cy="8280920"/>
          </a:xfrm>
          <a:prstGeom prst="rect">
            <a:avLst/>
          </a:prstGeom>
        </p:spPr>
        <p:txBody>
          <a:bodyPr/>
          <a:lstStyle>
            <a:lvl1pPr>
              <a:defRPr lang="en-US" sz="2200" b="0" i="0" baseline="0" dirty="0">
                <a:solidFill>
                  <a:schemeClr val="tx2"/>
                </a:solidFill>
                <a:latin typeface="Arial" panose="020B0604020202020204" pitchFamily="34" charset="0"/>
                <a:ea typeface="Roboto Light" charset="0"/>
                <a:cs typeface="Roboto Light" charset="0"/>
              </a:defRPr>
            </a:lvl1pPr>
          </a:lstStyle>
          <a:p>
            <a:pPr marL="0" lvl="0" indent="0">
              <a:lnSpc>
                <a:spcPct val="150000"/>
              </a:lnSpc>
              <a:buNone/>
            </a:pPr>
            <a:r>
              <a:rPr lang="en-US" dirty="0"/>
              <a:t>Example text</a:t>
            </a:r>
          </a:p>
        </p:txBody>
      </p:sp>
      <p:sp>
        <p:nvSpPr>
          <p:cNvPr id="7" name="Заголовок 1"/>
          <p:cNvSpPr>
            <a:spLocks noGrp="1"/>
          </p:cNvSpPr>
          <p:nvPr>
            <p:ph type="title" hasCustomPrompt="1"/>
          </p:nvPr>
        </p:nvSpPr>
        <p:spPr>
          <a:xfrm>
            <a:off x="2116105" y="1458194"/>
            <a:ext cx="20157809" cy="1273215"/>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lang="ru-RU" sz="6600" b="0" i="0" kern="1200" baseline="0" dirty="0">
                <a:solidFill>
                  <a:schemeClr val="tx2"/>
                </a:solidFill>
                <a:latin typeface="Arial" panose="020B0604020202020204" pitchFamily="34" charset="0"/>
                <a:ea typeface="Roboto Black" charset="0"/>
                <a:cs typeface="Roboto Black" charset="0"/>
              </a:defRPr>
            </a:lvl1pPr>
          </a:lstStyle>
          <a:p>
            <a:r>
              <a:rPr lang="en-US" dirty="0"/>
              <a:t>Title</a:t>
            </a:r>
            <a:endParaRPr lang="ru-RU" dirty="0"/>
          </a:p>
        </p:txBody>
      </p:sp>
      <p:sp>
        <p:nvSpPr>
          <p:cNvPr id="15" name="Номер слайда 1"/>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pic>
        <p:nvPicPr>
          <p:cNvPr id="5" name="Picture 4">
            <a:extLst>
              <a:ext uri="{FF2B5EF4-FFF2-40B4-BE49-F238E27FC236}">
                <a16:creationId xmlns:a16="http://schemas.microsoft.com/office/drawing/2014/main" id="{E6492B26-F2FD-2844-947A-E57EDCE4249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62193" y="12416358"/>
            <a:ext cx="727745" cy="730335"/>
          </a:xfrm>
          <a:prstGeom prst="rect">
            <a:avLst/>
          </a:prstGeom>
        </p:spPr>
      </p:pic>
      <p:grpSp>
        <p:nvGrpSpPr>
          <p:cNvPr id="6" name="Группа 12">
            <a:extLst>
              <a:ext uri="{FF2B5EF4-FFF2-40B4-BE49-F238E27FC236}">
                <a16:creationId xmlns:a16="http://schemas.microsoft.com/office/drawing/2014/main" id="{CAD487F6-8EC6-054B-B525-24D2441701EE}"/>
              </a:ext>
            </a:extLst>
          </p:cNvPr>
          <p:cNvGrpSpPr/>
          <p:nvPr userDrawn="1"/>
        </p:nvGrpSpPr>
        <p:grpSpPr>
          <a:xfrm flipV="1">
            <a:off x="0" y="13555538"/>
            <a:ext cx="24385588" cy="162050"/>
            <a:chOff x="3119786" y="11179274"/>
            <a:chExt cx="18055089" cy="216024"/>
          </a:xfrm>
        </p:grpSpPr>
        <p:sp>
          <p:nvSpPr>
            <p:cNvPr id="8" name="Прямоугольник 2">
              <a:extLst>
                <a:ext uri="{FF2B5EF4-FFF2-40B4-BE49-F238E27FC236}">
                  <a16:creationId xmlns:a16="http://schemas.microsoft.com/office/drawing/2014/main" id="{179D8C3D-FAEF-9F45-B520-DB2F074D4C9B}"/>
                </a:ext>
              </a:extLst>
            </p:cNvPr>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рямоугольник 7">
              <a:extLst>
                <a:ext uri="{FF2B5EF4-FFF2-40B4-BE49-F238E27FC236}">
                  <a16:creationId xmlns:a16="http://schemas.microsoft.com/office/drawing/2014/main" id="{0ABD7270-5F68-F54B-BAD5-6B4EEAC777C7}"/>
                </a:ext>
              </a:extLst>
            </p:cNvPr>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8">
              <a:extLst>
                <a:ext uri="{FF2B5EF4-FFF2-40B4-BE49-F238E27FC236}">
                  <a16:creationId xmlns:a16="http://schemas.microsoft.com/office/drawing/2014/main" id="{D8AB5DBB-6D77-BE43-95AF-E90D16D14E04}"/>
                </a:ext>
              </a:extLst>
            </p:cNvPr>
            <p:cNvSpPr/>
            <p:nvPr userDrawn="1"/>
          </p:nvSpPr>
          <p:spPr>
            <a:xfrm>
              <a:off x="9150273" y="11179274"/>
              <a:ext cx="3006151"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рямоугольник 9">
              <a:extLst>
                <a:ext uri="{FF2B5EF4-FFF2-40B4-BE49-F238E27FC236}">
                  <a16:creationId xmlns:a16="http://schemas.microsoft.com/office/drawing/2014/main" id="{589F10A4-1D31-E741-A29C-1B8EF546A390}"/>
                </a:ext>
              </a:extLst>
            </p:cNvPr>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Прямоугольник 10">
              <a:extLst>
                <a:ext uri="{FF2B5EF4-FFF2-40B4-BE49-F238E27FC236}">
                  <a16:creationId xmlns:a16="http://schemas.microsoft.com/office/drawing/2014/main" id="{6CB8B956-C094-BB43-B570-737678C99FBB}"/>
                </a:ext>
              </a:extLst>
            </p:cNvPr>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рямоугольник 11">
              <a:extLst>
                <a:ext uri="{FF2B5EF4-FFF2-40B4-BE49-F238E27FC236}">
                  <a16:creationId xmlns:a16="http://schemas.microsoft.com/office/drawing/2014/main" id="{0ADE526B-B742-704E-8DEE-C4ABEDB74790}"/>
                </a:ext>
              </a:extLst>
            </p:cNvPr>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Tree>
    <p:extLst>
      <p:ext uri="{BB962C8B-B14F-4D97-AF65-F5344CB8AC3E}">
        <p14:creationId xmlns:p14="http://schemas.microsoft.com/office/powerpoint/2010/main" val="3596461310"/>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8">
    <p:spTree>
      <p:nvGrpSpPr>
        <p:cNvPr id="1" name=""/>
        <p:cNvGrpSpPr/>
        <p:nvPr/>
      </p:nvGrpSpPr>
      <p:grpSpPr>
        <a:xfrm>
          <a:off x="0" y="0"/>
          <a:ext cx="0" cy="0"/>
          <a:chOff x="0" y="0"/>
          <a:chExt cx="0" cy="0"/>
        </a:xfrm>
      </p:grpSpPr>
      <p:sp>
        <p:nvSpPr>
          <p:cNvPr id="8" name="Номер слайда 1">
            <a:extLst>
              <a:ext uri="{FF2B5EF4-FFF2-40B4-BE49-F238E27FC236}">
                <a16:creationId xmlns:a16="http://schemas.microsoft.com/office/drawing/2014/main" id="{295D4848-A68E-ED48-B8DC-5C4D583A2D37}"/>
              </a:ext>
            </a:extLst>
          </p:cNvPr>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pic>
        <p:nvPicPr>
          <p:cNvPr id="9" name="Picture 8">
            <a:extLst>
              <a:ext uri="{FF2B5EF4-FFF2-40B4-BE49-F238E27FC236}">
                <a16:creationId xmlns:a16="http://schemas.microsoft.com/office/drawing/2014/main" id="{4E420428-3981-0849-AEB9-F5D3A60B60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62193" y="12416358"/>
            <a:ext cx="727745" cy="730335"/>
          </a:xfrm>
          <a:prstGeom prst="rect">
            <a:avLst/>
          </a:prstGeom>
        </p:spPr>
      </p:pic>
      <p:grpSp>
        <p:nvGrpSpPr>
          <p:cNvPr id="10" name="Группа 12">
            <a:extLst>
              <a:ext uri="{FF2B5EF4-FFF2-40B4-BE49-F238E27FC236}">
                <a16:creationId xmlns:a16="http://schemas.microsoft.com/office/drawing/2014/main" id="{8F6C30A0-C47C-E34B-8C11-4D0DC2C9FEAD}"/>
              </a:ext>
            </a:extLst>
          </p:cNvPr>
          <p:cNvGrpSpPr/>
          <p:nvPr userDrawn="1"/>
        </p:nvGrpSpPr>
        <p:grpSpPr>
          <a:xfrm flipV="1">
            <a:off x="0" y="13555538"/>
            <a:ext cx="24385588" cy="162050"/>
            <a:chOff x="3119786" y="11179274"/>
            <a:chExt cx="18055089" cy="216024"/>
          </a:xfrm>
        </p:grpSpPr>
        <p:sp>
          <p:nvSpPr>
            <p:cNvPr id="11" name="Прямоугольник 2">
              <a:extLst>
                <a:ext uri="{FF2B5EF4-FFF2-40B4-BE49-F238E27FC236}">
                  <a16:creationId xmlns:a16="http://schemas.microsoft.com/office/drawing/2014/main" id="{26637B4E-BAB1-3340-95DD-F79F1C4E5372}"/>
                </a:ext>
              </a:extLst>
            </p:cNvPr>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Прямоугольник 7">
              <a:extLst>
                <a:ext uri="{FF2B5EF4-FFF2-40B4-BE49-F238E27FC236}">
                  <a16:creationId xmlns:a16="http://schemas.microsoft.com/office/drawing/2014/main" id="{9194AFA5-02B4-F64A-B0BA-58FADF416017}"/>
                </a:ext>
              </a:extLst>
            </p:cNvPr>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8">
              <a:extLst>
                <a:ext uri="{FF2B5EF4-FFF2-40B4-BE49-F238E27FC236}">
                  <a16:creationId xmlns:a16="http://schemas.microsoft.com/office/drawing/2014/main" id="{56C649E1-4209-2E47-85C8-C3619F57250B}"/>
                </a:ext>
              </a:extLst>
            </p:cNvPr>
            <p:cNvSpPr/>
            <p:nvPr userDrawn="1"/>
          </p:nvSpPr>
          <p:spPr>
            <a:xfrm>
              <a:off x="9150273" y="11179274"/>
              <a:ext cx="3006151"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Прямоугольник 9">
              <a:extLst>
                <a:ext uri="{FF2B5EF4-FFF2-40B4-BE49-F238E27FC236}">
                  <a16:creationId xmlns:a16="http://schemas.microsoft.com/office/drawing/2014/main" id="{9EFE3619-EB36-B045-AD01-9F89DE7F2984}"/>
                </a:ext>
              </a:extLst>
            </p:cNvPr>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Прямоугольник 10">
              <a:extLst>
                <a:ext uri="{FF2B5EF4-FFF2-40B4-BE49-F238E27FC236}">
                  <a16:creationId xmlns:a16="http://schemas.microsoft.com/office/drawing/2014/main" id="{44D25B2A-37EF-3143-BA4C-AA577ED69D2B}"/>
                </a:ext>
              </a:extLst>
            </p:cNvPr>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Прямоугольник 11">
              <a:extLst>
                <a:ext uri="{FF2B5EF4-FFF2-40B4-BE49-F238E27FC236}">
                  <a16:creationId xmlns:a16="http://schemas.microsoft.com/office/drawing/2014/main" id="{FCF052F7-182A-6344-868D-258C2AB58393}"/>
                </a:ext>
              </a:extLst>
            </p:cNvPr>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39" name="Текст 3"/>
          <p:cNvSpPr>
            <a:spLocks noGrp="1"/>
          </p:cNvSpPr>
          <p:nvPr>
            <p:ph type="body" sz="quarter" idx="14" hasCustomPrompt="1"/>
          </p:nvPr>
        </p:nvSpPr>
        <p:spPr>
          <a:xfrm>
            <a:off x="2116105" y="3834458"/>
            <a:ext cx="14689633" cy="8280920"/>
          </a:xfrm>
          <a:prstGeom prst="rect">
            <a:avLst/>
          </a:prstGeom>
        </p:spPr>
        <p:txBody>
          <a:bodyPr/>
          <a:lstStyle>
            <a:lvl1pPr>
              <a:defRPr lang="en-US" sz="2200" b="0" i="0" baseline="0" dirty="0">
                <a:solidFill>
                  <a:schemeClr val="tx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7" name="Заголовок 1"/>
          <p:cNvSpPr>
            <a:spLocks noGrp="1"/>
          </p:cNvSpPr>
          <p:nvPr>
            <p:ph type="title" hasCustomPrompt="1"/>
          </p:nvPr>
        </p:nvSpPr>
        <p:spPr>
          <a:xfrm>
            <a:off x="2116105" y="1458194"/>
            <a:ext cx="14689633" cy="1273215"/>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lang="ru-RU" sz="6600" b="0" i="0" kern="1200" baseline="0" dirty="0">
                <a:solidFill>
                  <a:schemeClr val="tx2"/>
                </a:solidFill>
                <a:latin typeface="+mn-lt"/>
                <a:ea typeface="Roboto Black" charset="0"/>
                <a:cs typeface="Roboto Black" charset="0"/>
              </a:defRPr>
            </a:lvl1pPr>
          </a:lstStyle>
          <a:p>
            <a:r>
              <a:rPr lang="en-US" dirty="0"/>
              <a:t>NAME OF YOUR TOP SLIDE</a:t>
            </a:r>
            <a:endParaRPr lang="ru-RU" dirty="0"/>
          </a:p>
        </p:txBody>
      </p:sp>
      <p:sp>
        <p:nvSpPr>
          <p:cNvPr id="6" name="Рисунок 21"/>
          <p:cNvSpPr>
            <a:spLocks noGrp="1"/>
          </p:cNvSpPr>
          <p:nvPr>
            <p:ph type="pic" sz="quarter" idx="37"/>
          </p:nvPr>
        </p:nvSpPr>
        <p:spPr>
          <a:xfrm>
            <a:off x="18275602" y="4410522"/>
            <a:ext cx="6109986" cy="9307066"/>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Tree>
    <p:extLst>
      <p:ext uri="{BB962C8B-B14F-4D97-AF65-F5344CB8AC3E}">
        <p14:creationId xmlns:p14="http://schemas.microsoft.com/office/powerpoint/2010/main" val="4072391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mple_two_column">
    <p:spTree>
      <p:nvGrpSpPr>
        <p:cNvPr id="1" name=""/>
        <p:cNvGrpSpPr/>
        <p:nvPr/>
      </p:nvGrpSpPr>
      <p:grpSpPr>
        <a:xfrm>
          <a:off x="0" y="0"/>
          <a:ext cx="0" cy="0"/>
          <a:chOff x="0" y="0"/>
          <a:chExt cx="0" cy="0"/>
        </a:xfrm>
      </p:grpSpPr>
      <p:sp>
        <p:nvSpPr>
          <p:cNvPr id="36" name="Заголовок 1">
            <a:extLst>
              <a:ext uri="{FF2B5EF4-FFF2-40B4-BE49-F238E27FC236}">
                <a16:creationId xmlns:a16="http://schemas.microsoft.com/office/drawing/2014/main" id="{85A233F2-9A5F-8C4A-BAF5-CF98B11F94A2}"/>
              </a:ext>
            </a:extLst>
          </p:cNvPr>
          <p:cNvSpPr>
            <a:spLocks noGrp="1"/>
          </p:cNvSpPr>
          <p:nvPr>
            <p:ph type="title" hasCustomPrompt="1"/>
          </p:nvPr>
        </p:nvSpPr>
        <p:spPr>
          <a:xfrm>
            <a:off x="2116105" y="1458194"/>
            <a:ext cx="20157809" cy="1273215"/>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lang="ru-RU" sz="6600" b="0" i="0" kern="1200" baseline="0" dirty="0">
                <a:solidFill>
                  <a:schemeClr val="tx2"/>
                </a:solidFill>
                <a:latin typeface="Arial" panose="020B0604020202020204" pitchFamily="34" charset="0"/>
                <a:ea typeface="Roboto Black" charset="0"/>
                <a:cs typeface="Roboto Black" charset="0"/>
              </a:defRPr>
            </a:lvl1pPr>
          </a:lstStyle>
          <a:p>
            <a:r>
              <a:rPr lang="en-US" dirty="0"/>
              <a:t>Title</a:t>
            </a:r>
            <a:endParaRPr lang="ru-RU" dirty="0"/>
          </a:p>
        </p:txBody>
      </p:sp>
      <p:sp>
        <p:nvSpPr>
          <p:cNvPr id="37" name="Текст 3">
            <a:extLst>
              <a:ext uri="{FF2B5EF4-FFF2-40B4-BE49-F238E27FC236}">
                <a16:creationId xmlns:a16="http://schemas.microsoft.com/office/drawing/2014/main" id="{5495C0EF-699F-D540-A81C-A640F4C610AE}"/>
              </a:ext>
            </a:extLst>
          </p:cNvPr>
          <p:cNvSpPr>
            <a:spLocks noGrp="1"/>
          </p:cNvSpPr>
          <p:nvPr>
            <p:ph type="body" sz="quarter" idx="14" hasCustomPrompt="1"/>
          </p:nvPr>
        </p:nvSpPr>
        <p:spPr>
          <a:xfrm>
            <a:off x="2116106" y="3834458"/>
            <a:ext cx="9839370" cy="8280920"/>
          </a:xfrm>
          <a:prstGeom prst="rect">
            <a:avLst/>
          </a:prstGeom>
        </p:spPr>
        <p:txBody>
          <a:bodyPr/>
          <a:lstStyle>
            <a:lvl1pPr>
              <a:defRPr lang="en-US" sz="2200" b="0" i="0" baseline="0" dirty="0">
                <a:solidFill>
                  <a:schemeClr val="tx2"/>
                </a:solidFill>
                <a:latin typeface="Arial" panose="020B0604020202020204" pitchFamily="34" charset="0"/>
                <a:ea typeface="Roboto Light" charset="0"/>
                <a:cs typeface="Roboto Light" charset="0"/>
              </a:defRPr>
            </a:lvl1pPr>
          </a:lstStyle>
          <a:p>
            <a:pPr marL="0" lvl="0" indent="0">
              <a:lnSpc>
                <a:spcPct val="150000"/>
              </a:lnSpc>
              <a:buNone/>
            </a:pPr>
            <a:r>
              <a:rPr lang="en-US" dirty="0"/>
              <a:t>Example text</a:t>
            </a:r>
          </a:p>
        </p:txBody>
      </p:sp>
      <p:sp>
        <p:nvSpPr>
          <p:cNvPr id="38" name="Текст 3">
            <a:extLst>
              <a:ext uri="{FF2B5EF4-FFF2-40B4-BE49-F238E27FC236}">
                <a16:creationId xmlns:a16="http://schemas.microsoft.com/office/drawing/2014/main" id="{B0AE31F5-350A-A944-A4CC-5C480B7592AD}"/>
              </a:ext>
            </a:extLst>
          </p:cNvPr>
          <p:cNvSpPr>
            <a:spLocks noGrp="1"/>
          </p:cNvSpPr>
          <p:nvPr>
            <p:ph type="body" sz="quarter" idx="15" hasCustomPrompt="1"/>
          </p:nvPr>
        </p:nvSpPr>
        <p:spPr>
          <a:xfrm>
            <a:off x="12434544" y="3834458"/>
            <a:ext cx="10055394" cy="8280920"/>
          </a:xfrm>
          <a:prstGeom prst="rect">
            <a:avLst/>
          </a:prstGeom>
        </p:spPr>
        <p:txBody>
          <a:bodyPr/>
          <a:lstStyle>
            <a:lvl1pPr>
              <a:defRPr lang="en-US" sz="2200" b="0" i="0" baseline="0" dirty="0">
                <a:solidFill>
                  <a:schemeClr val="tx2"/>
                </a:solidFill>
                <a:latin typeface="Arial" panose="020B0604020202020204" pitchFamily="34" charset="0"/>
                <a:ea typeface="Roboto Light" charset="0"/>
                <a:cs typeface="Roboto Light" charset="0"/>
              </a:defRPr>
            </a:lvl1pPr>
          </a:lstStyle>
          <a:p>
            <a:pPr marL="0" lvl="0" indent="0">
              <a:lnSpc>
                <a:spcPct val="150000"/>
              </a:lnSpc>
              <a:buNone/>
            </a:pPr>
            <a:r>
              <a:rPr lang="en-US" dirty="0"/>
              <a:t>Example text</a:t>
            </a:r>
          </a:p>
        </p:txBody>
      </p:sp>
      <p:sp>
        <p:nvSpPr>
          <p:cNvPr id="39" name="Номер слайда 1">
            <a:extLst>
              <a:ext uri="{FF2B5EF4-FFF2-40B4-BE49-F238E27FC236}">
                <a16:creationId xmlns:a16="http://schemas.microsoft.com/office/drawing/2014/main" id="{30289695-0877-EA4D-B828-7585B1627EB9}"/>
              </a:ext>
            </a:extLst>
          </p:cNvPr>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pic>
        <p:nvPicPr>
          <p:cNvPr id="40" name="Picture 39">
            <a:extLst>
              <a:ext uri="{FF2B5EF4-FFF2-40B4-BE49-F238E27FC236}">
                <a16:creationId xmlns:a16="http://schemas.microsoft.com/office/drawing/2014/main" id="{2D6C864E-607B-454F-80FA-435A9E29DD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62193" y="12416358"/>
            <a:ext cx="727745" cy="730335"/>
          </a:xfrm>
          <a:prstGeom prst="rect">
            <a:avLst/>
          </a:prstGeom>
        </p:spPr>
      </p:pic>
      <p:grpSp>
        <p:nvGrpSpPr>
          <p:cNvPr id="41" name="Группа 12">
            <a:extLst>
              <a:ext uri="{FF2B5EF4-FFF2-40B4-BE49-F238E27FC236}">
                <a16:creationId xmlns:a16="http://schemas.microsoft.com/office/drawing/2014/main" id="{CDF05105-94FF-1349-B09F-4F59C647A373}"/>
              </a:ext>
            </a:extLst>
          </p:cNvPr>
          <p:cNvGrpSpPr/>
          <p:nvPr userDrawn="1"/>
        </p:nvGrpSpPr>
        <p:grpSpPr>
          <a:xfrm flipV="1">
            <a:off x="0" y="13555538"/>
            <a:ext cx="24385588" cy="162050"/>
            <a:chOff x="3119786" y="11179274"/>
            <a:chExt cx="18055089" cy="216024"/>
          </a:xfrm>
        </p:grpSpPr>
        <p:sp>
          <p:nvSpPr>
            <p:cNvPr id="42" name="Прямоугольник 2">
              <a:extLst>
                <a:ext uri="{FF2B5EF4-FFF2-40B4-BE49-F238E27FC236}">
                  <a16:creationId xmlns:a16="http://schemas.microsoft.com/office/drawing/2014/main" id="{49E9863D-F23C-9C43-AD82-1ECC1E467BDA}"/>
                </a:ext>
              </a:extLst>
            </p:cNvPr>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3" name="Прямоугольник 7">
              <a:extLst>
                <a:ext uri="{FF2B5EF4-FFF2-40B4-BE49-F238E27FC236}">
                  <a16:creationId xmlns:a16="http://schemas.microsoft.com/office/drawing/2014/main" id="{9C2C6F2A-5E73-3547-BD01-8F7CB0CDA107}"/>
                </a:ext>
              </a:extLst>
            </p:cNvPr>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Прямоугольник 8">
              <a:extLst>
                <a:ext uri="{FF2B5EF4-FFF2-40B4-BE49-F238E27FC236}">
                  <a16:creationId xmlns:a16="http://schemas.microsoft.com/office/drawing/2014/main" id="{529C056B-6FCA-7E4D-9AC2-1C80FAD5548C}"/>
                </a:ext>
              </a:extLst>
            </p:cNvPr>
            <p:cNvSpPr/>
            <p:nvPr userDrawn="1"/>
          </p:nvSpPr>
          <p:spPr>
            <a:xfrm>
              <a:off x="9150273" y="11179274"/>
              <a:ext cx="3006151"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5" name="Прямоугольник 9">
              <a:extLst>
                <a:ext uri="{FF2B5EF4-FFF2-40B4-BE49-F238E27FC236}">
                  <a16:creationId xmlns:a16="http://schemas.microsoft.com/office/drawing/2014/main" id="{5711D0EA-6F86-C04A-AD3B-98F7DD95B227}"/>
                </a:ext>
              </a:extLst>
            </p:cNvPr>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6" name="Прямоугольник 10">
              <a:extLst>
                <a:ext uri="{FF2B5EF4-FFF2-40B4-BE49-F238E27FC236}">
                  <a16:creationId xmlns:a16="http://schemas.microsoft.com/office/drawing/2014/main" id="{778C6FC8-F6C8-DA4E-B6FF-570FB3864BF5}"/>
                </a:ext>
              </a:extLst>
            </p:cNvPr>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7" name="Прямоугольник 11">
              <a:extLst>
                <a:ext uri="{FF2B5EF4-FFF2-40B4-BE49-F238E27FC236}">
                  <a16:creationId xmlns:a16="http://schemas.microsoft.com/office/drawing/2014/main" id="{96239096-28E7-F745-A1CF-9424A6D64609}"/>
                </a:ext>
              </a:extLst>
            </p:cNvPr>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Tree>
    <p:extLst>
      <p:ext uri="{BB962C8B-B14F-4D97-AF65-F5344CB8AC3E}">
        <p14:creationId xmlns:p14="http://schemas.microsoft.com/office/powerpoint/2010/main" val="2137136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6">
    <p:bg>
      <p:bgRef idx="1001">
        <a:schemeClr val="bg1"/>
      </p:bgRef>
    </p:bg>
    <p:spTree>
      <p:nvGrpSpPr>
        <p:cNvPr id="1" name=""/>
        <p:cNvGrpSpPr/>
        <p:nvPr/>
      </p:nvGrpSpPr>
      <p:grpSpPr>
        <a:xfrm>
          <a:off x="0" y="0"/>
          <a:ext cx="0" cy="0"/>
          <a:chOff x="0" y="0"/>
          <a:chExt cx="0" cy="0"/>
        </a:xfrm>
      </p:grpSpPr>
      <p:sp>
        <p:nvSpPr>
          <p:cNvPr id="10" name="Рисунок 21"/>
          <p:cNvSpPr>
            <a:spLocks noGrp="1"/>
          </p:cNvSpPr>
          <p:nvPr>
            <p:ph type="pic" sz="quarter" idx="30"/>
          </p:nvPr>
        </p:nvSpPr>
        <p:spPr>
          <a:xfrm>
            <a:off x="6120043" y="4583205"/>
            <a:ext cx="6144662" cy="9123698"/>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19" name="Рисунок 21"/>
          <p:cNvSpPr>
            <a:spLocks noGrp="1"/>
          </p:cNvSpPr>
          <p:nvPr>
            <p:ph type="pic" sz="quarter" idx="36"/>
          </p:nvPr>
        </p:nvSpPr>
        <p:spPr>
          <a:xfrm>
            <a:off x="18290937" y="4561854"/>
            <a:ext cx="6092739" cy="9134379"/>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20" name="Рисунок 21"/>
          <p:cNvSpPr>
            <a:spLocks noGrp="1"/>
          </p:cNvSpPr>
          <p:nvPr>
            <p:ph type="pic" sz="quarter" idx="37"/>
          </p:nvPr>
        </p:nvSpPr>
        <p:spPr>
          <a:xfrm>
            <a:off x="5676" y="4583205"/>
            <a:ext cx="6144662" cy="9134383"/>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22" name="Рисунок 21"/>
          <p:cNvSpPr>
            <a:spLocks noGrp="1"/>
          </p:cNvSpPr>
          <p:nvPr>
            <p:ph type="pic" sz="quarter" idx="39"/>
          </p:nvPr>
        </p:nvSpPr>
        <p:spPr>
          <a:xfrm>
            <a:off x="12249745" y="4583205"/>
            <a:ext cx="6040816" cy="9134379"/>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21" name="Текст 3"/>
          <p:cNvSpPr>
            <a:spLocks noGrp="1"/>
          </p:cNvSpPr>
          <p:nvPr>
            <p:ph type="body" sz="quarter" idx="14" hasCustomPrompt="1"/>
          </p:nvPr>
        </p:nvSpPr>
        <p:spPr>
          <a:xfrm>
            <a:off x="972417" y="1962250"/>
            <a:ext cx="4190545" cy="2016224"/>
          </a:xfrm>
          <a:prstGeom prst="rect">
            <a:avLst/>
          </a:prstGeom>
        </p:spPr>
        <p:txBody>
          <a:bodyPr/>
          <a:lstStyle>
            <a:lvl1pPr algn="ctr">
              <a:defRPr lang="en-US" sz="2200" b="0" i="0" baseline="0" dirty="0">
                <a:solidFill>
                  <a:schemeClr val="tx2"/>
                </a:solidFill>
                <a:latin typeface="Roboto Light" charset="0"/>
                <a:ea typeface="Roboto Light" charset="0"/>
                <a:cs typeface="Roboto Light" charset="0"/>
              </a:defRPr>
            </a:lvl1pPr>
          </a:lstStyle>
          <a:p>
            <a:pPr marL="0" lvl="0" indent="0">
              <a:lnSpc>
                <a:spcPct val="150000"/>
              </a:lnSpc>
              <a:buNone/>
            </a:pPr>
            <a:r>
              <a:rPr lang="en-US" dirty="0"/>
              <a:t>Example text</a:t>
            </a:r>
          </a:p>
        </p:txBody>
      </p:sp>
      <p:sp>
        <p:nvSpPr>
          <p:cNvPr id="26" name="Текст 3"/>
          <p:cNvSpPr>
            <a:spLocks noGrp="1"/>
          </p:cNvSpPr>
          <p:nvPr>
            <p:ph type="body" sz="quarter" idx="41" hasCustomPrompt="1"/>
          </p:nvPr>
        </p:nvSpPr>
        <p:spPr>
          <a:xfrm>
            <a:off x="7033644" y="1962250"/>
            <a:ext cx="4190545" cy="2016224"/>
          </a:xfrm>
          <a:prstGeom prst="rect">
            <a:avLst/>
          </a:prstGeom>
        </p:spPr>
        <p:txBody>
          <a:bodyPr/>
          <a:lstStyle>
            <a:lvl1pPr algn="ctr">
              <a:defRPr lang="en-US" sz="2200" b="0" i="0" baseline="0" dirty="0">
                <a:solidFill>
                  <a:schemeClr val="tx2"/>
                </a:solidFill>
                <a:latin typeface="Roboto Light" charset="0"/>
                <a:ea typeface="Roboto Light" charset="0"/>
                <a:cs typeface="Roboto Light" charset="0"/>
              </a:defRPr>
            </a:lvl1pPr>
          </a:lstStyle>
          <a:p>
            <a:pPr marL="0" lvl="0" indent="0">
              <a:lnSpc>
                <a:spcPct val="150000"/>
              </a:lnSpc>
              <a:buNone/>
            </a:pPr>
            <a:r>
              <a:rPr lang="en-US" dirty="0"/>
              <a:t>Example text</a:t>
            </a:r>
          </a:p>
        </p:txBody>
      </p:sp>
      <p:sp>
        <p:nvSpPr>
          <p:cNvPr id="27" name="Текст 3"/>
          <p:cNvSpPr>
            <a:spLocks noGrp="1"/>
          </p:cNvSpPr>
          <p:nvPr>
            <p:ph type="body" sz="quarter" idx="42" hasCustomPrompt="1"/>
          </p:nvPr>
        </p:nvSpPr>
        <p:spPr>
          <a:xfrm>
            <a:off x="19309823" y="1962250"/>
            <a:ext cx="4190545" cy="2016224"/>
          </a:xfrm>
          <a:prstGeom prst="rect">
            <a:avLst/>
          </a:prstGeom>
        </p:spPr>
        <p:txBody>
          <a:bodyPr/>
          <a:lstStyle>
            <a:lvl1pPr marL="0" marR="0" indent="0" algn="ctr" defTabSz="2438522" rtl="0" eaLnBrk="1" fontAlgn="auto" latinLnBrk="0" hangingPunct="1">
              <a:lnSpc>
                <a:spcPct val="150000"/>
              </a:lnSpc>
              <a:spcBef>
                <a:spcPct val="20000"/>
              </a:spcBef>
              <a:spcAft>
                <a:spcPts val="0"/>
              </a:spcAft>
              <a:buClrTx/>
              <a:buSzTx/>
              <a:buFont typeface="Arial" panose="020B0604020202020204" pitchFamily="34" charset="0"/>
              <a:buNone/>
              <a:tabLst/>
              <a:defRPr lang="en-US" sz="2200" b="0" i="0" kern="1200" baseline="0" dirty="0">
                <a:solidFill>
                  <a:schemeClr val="tx2"/>
                </a:solidFill>
                <a:latin typeface="Roboto Light" charset="0"/>
                <a:ea typeface="Roboto Light" charset="0"/>
                <a:cs typeface="Roboto Light" charset="0"/>
              </a:defRPr>
            </a:lvl1pPr>
          </a:lstStyle>
          <a:p>
            <a:pPr marL="0" marR="0" lvl="0" indent="0" algn="ctr" defTabSz="2438522" rtl="0" eaLnBrk="1" fontAlgn="auto" latinLnBrk="0" hangingPunct="1">
              <a:lnSpc>
                <a:spcPct val="150000"/>
              </a:lnSpc>
              <a:spcBef>
                <a:spcPct val="20000"/>
              </a:spcBef>
              <a:spcAft>
                <a:spcPts val="0"/>
              </a:spcAft>
              <a:buClrTx/>
              <a:buSzTx/>
              <a:buFont typeface="Arial" panose="020B0604020202020204" pitchFamily="34" charset="0"/>
              <a:buNone/>
              <a:tabLst/>
              <a:defRPr/>
            </a:pPr>
            <a:r>
              <a:rPr lang="en-US" dirty="0"/>
              <a:t>Example text</a:t>
            </a:r>
          </a:p>
        </p:txBody>
      </p:sp>
      <p:sp>
        <p:nvSpPr>
          <p:cNvPr id="12" name="Текст 3"/>
          <p:cNvSpPr>
            <a:spLocks noGrp="1"/>
          </p:cNvSpPr>
          <p:nvPr>
            <p:ph type="body" sz="quarter" idx="43" hasCustomPrompt="1"/>
          </p:nvPr>
        </p:nvSpPr>
        <p:spPr>
          <a:xfrm>
            <a:off x="13086238" y="1962250"/>
            <a:ext cx="4190545" cy="2016224"/>
          </a:xfrm>
          <a:prstGeom prst="rect">
            <a:avLst/>
          </a:prstGeom>
        </p:spPr>
        <p:txBody>
          <a:bodyPr/>
          <a:lstStyle>
            <a:lvl1pPr algn="ctr">
              <a:defRPr lang="en-US" sz="2200" b="0" i="0" baseline="0" dirty="0">
                <a:solidFill>
                  <a:schemeClr val="tx2"/>
                </a:solidFill>
                <a:latin typeface="Roboto Light" charset="0"/>
                <a:ea typeface="Roboto Light" charset="0"/>
                <a:cs typeface="Roboto Light" charset="0"/>
              </a:defRPr>
            </a:lvl1pPr>
          </a:lstStyle>
          <a:p>
            <a:pPr marL="0" lvl="0" indent="0">
              <a:lnSpc>
                <a:spcPct val="150000"/>
              </a:lnSpc>
              <a:buNone/>
            </a:pPr>
            <a:r>
              <a:rPr lang="en-US" dirty="0"/>
              <a:t>Example text</a:t>
            </a:r>
          </a:p>
        </p:txBody>
      </p:sp>
    </p:spTree>
    <p:extLst>
      <p:ext uri="{BB962C8B-B14F-4D97-AF65-F5344CB8AC3E}">
        <p14:creationId xmlns:p14="http://schemas.microsoft.com/office/powerpoint/2010/main" val="425947517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_2">
    <p:spTree>
      <p:nvGrpSpPr>
        <p:cNvPr id="1" name=""/>
        <p:cNvGrpSpPr/>
        <p:nvPr/>
      </p:nvGrpSpPr>
      <p:grpSpPr>
        <a:xfrm>
          <a:off x="0" y="0"/>
          <a:ext cx="0" cy="0"/>
          <a:chOff x="0" y="0"/>
          <a:chExt cx="0" cy="0"/>
        </a:xfrm>
      </p:grpSpPr>
      <p:sp>
        <p:nvSpPr>
          <p:cNvPr id="15" name="Номер слайда 1">
            <a:extLst>
              <a:ext uri="{FF2B5EF4-FFF2-40B4-BE49-F238E27FC236}">
                <a16:creationId xmlns:a16="http://schemas.microsoft.com/office/drawing/2014/main" id="{D0B4CB84-754D-3549-BDEF-D78F9E804AA5}"/>
              </a:ext>
            </a:extLst>
          </p:cNvPr>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Holdings</a:t>
            </a:r>
            <a:endParaRPr lang="uk-UA" dirty="0">
              <a:solidFill>
                <a:schemeClr val="tx2">
                  <a:lumMod val="60000"/>
                  <a:lumOff val="40000"/>
                </a:schemeClr>
              </a:solidFill>
              <a:latin typeface="Roboto" charset="0"/>
              <a:ea typeface="Roboto" charset="0"/>
              <a:cs typeface="Roboto" charset="0"/>
            </a:endParaRPr>
          </a:p>
        </p:txBody>
      </p:sp>
      <p:sp>
        <p:nvSpPr>
          <p:cNvPr id="10" name="Рисунок 21"/>
          <p:cNvSpPr>
            <a:spLocks noGrp="1"/>
          </p:cNvSpPr>
          <p:nvPr>
            <p:ph type="pic" sz="quarter" idx="32"/>
          </p:nvPr>
        </p:nvSpPr>
        <p:spPr>
          <a:xfrm>
            <a:off x="-10612" y="0"/>
            <a:ext cx="6092739" cy="13688196"/>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17" name="Текст 3"/>
          <p:cNvSpPr>
            <a:spLocks noGrp="1"/>
          </p:cNvSpPr>
          <p:nvPr>
            <p:ph type="body" sz="quarter" idx="14" hasCustomPrompt="1"/>
          </p:nvPr>
        </p:nvSpPr>
        <p:spPr>
          <a:xfrm>
            <a:off x="7660721" y="4576481"/>
            <a:ext cx="6980345" cy="7538897"/>
          </a:xfrm>
          <a:prstGeom prst="rect">
            <a:avLst/>
          </a:prstGeom>
        </p:spPr>
        <p:txBody>
          <a:bodyPr/>
          <a:lstStyle>
            <a:lvl1pPr>
              <a:defRPr lang="en-US" sz="2200" b="0" i="0" baseline="0" dirty="0">
                <a:solidFill>
                  <a:schemeClr val="tx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18" name="Заголовок 1"/>
          <p:cNvSpPr>
            <a:spLocks noGrp="1"/>
          </p:cNvSpPr>
          <p:nvPr>
            <p:ph type="title" hasCustomPrompt="1"/>
          </p:nvPr>
        </p:nvSpPr>
        <p:spPr>
          <a:xfrm>
            <a:off x="7660721" y="1458194"/>
            <a:ext cx="15184826" cy="2376264"/>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lang="ru-RU" sz="6600" b="0" i="0" kern="1200" baseline="0" dirty="0">
                <a:solidFill>
                  <a:schemeClr val="tx2"/>
                </a:solidFill>
                <a:latin typeface="+mn-lt"/>
                <a:ea typeface="Roboto Black" charset="0"/>
                <a:cs typeface="Roboto Black" charset="0"/>
              </a:defRPr>
            </a:lvl1pPr>
          </a:lstStyle>
          <a:p>
            <a:r>
              <a:rPr lang="en-US" dirty="0"/>
              <a:t>Name slide</a:t>
            </a:r>
            <a:endParaRPr lang="ru-RU" dirty="0"/>
          </a:p>
        </p:txBody>
      </p:sp>
      <p:sp>
        <p:nvSpPr>
          <p:cNvPr id="11" name="Текст 3"/>
          <p:cNvSpPr>
            <a:spLocks noGrp="1"/>
          </p:cNvSpPr>
          <p:nvPr>
            <p:ph type="body" sz="quarter" idx="33" hasCustomPrompt="1"/>
          </p:nvPr>
        </p:nvSpPr>
        <p:spPr>
          <a:xfrm>
            <a:off x="15865202" y="4576481"/>
            <a:ext cx="6980345" cy="7538897"/>
          </a:xfrm>
          <a:prstGeom prst="rect">
            <a:avLst/>
          </a:prstGeom>
        </p:spPr>
        <p:txBody>
          <a:bodyPr/>
          <a:lstStyle>
            <a:lvl1pPr>
              <a:defRPr lang="en-US" sz="2200" b="0" i="0" baseline="0" dirty="0">
                <a:solidFill>
                  <a:schemeClr val="tx2"/>
                </a:solidFill>
                <a:latin typeface="+mn-lt"/>
                <a:ea typeface="Roboto Light" charset="0"/>
                <a:cs typeface="Roboto Light" charset="0"/>
              </a:defRPr>
            </a:lvl1pPr>
          </a:lstStyle>
          <a:p>
            <a:pPr marL="0" lvl="0" indent="0">
              <a:lnSpc>
                <a:spcPct val="150000"/>
              </a:lnSpc>
              <a:buNone/>
            </a:pPr>
            <a:r>
              <a:rPr lang="en-US" dirty="0"/>
              <a:t>Example text</a:t>
            </a:r>
          </a:p>
        </p:txBody>
      </p:sp>
      <p:grpSp>
        <p:nvGrpSpPr>
          <p:cNvPr id="6" name="Группа 12">
            <a:extLst>
              <a:ext uri="{FF2B5EF4-FFF2-40B4-BE49-F238E27FC236}">
                <a16:creationId xmlns:a16="http://schemas.microsoft.com/office/drawing/2014/main" id="{63ABE1D4-692A-F14B-A34A-DB4F9B346A51}"/>
              </a:ext>
            </a:extLst>
          </p:cNvPr>
          <p:cNvGrpSpPr/>
          <p:nvPr userDrawn="1"/>
        </p:nvGrpSpPr>
        <p:grpSpPr>
          <a:xfrm flipV="1">
            <a:off x="0" y="13555538"/>
            <a:ext cx="24385588" cy="162050"/>
            <a:chOff x="3119786" y="11179274"/>
            <a:chExt cx="18055089" cy="216024"/>
          </a:xfrm>
        </p:grpSpPr>
        <p:sp>
          <p:nvSpPr>
            <p:cNvPr id="7" name="Прямоугольник 2">
              <a:extLst>
                <a:ext uri="{FF2B5EF4-FFF2-40B4-BE49-F238E27FC236}">
                  <a16:creationId xmlns:a16="http://schemas.microsoft.com/office/drawing/2014/main" id="{14EA172C-4974-4A44-ACA1-07F1F88E0E89}"/>
                </a:ext>
              </a:extLst>
            </p:cNvPr>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7">
              <a:extLst>
                <a:ext uri="{FF2B5EF4-FFF2-40B4-BE49-F238E27FC236}">
                  <a16:creationId xmlns:a16="http://schemas.microsoft.com/office/drawing/2014/main" id="{B8309A03-26D6-A84F-8350-ABCEFC2878E9}"/>
                </a:ext>
              </a:extLst>
            </p:cNvPr>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a:extLst>
                <a:ext uri="{FF2B5EF4-FFF2-40B4-BE49-F238E27FC236}">
                  <a16:creationId xmlns:a16="http://schemas.microsoft.com/office/drawing/2014/main" id="{C688D663-0B1E-3F42-AEF9-12B19B621785}"/>
                </a:ext>
              </a:extLst>
            </p:cNvPr>
            <p:cNvSpPr/>
            <p:nvPr userDrawn="1"/>
          </p:nvSpPr>
          <p:spPr>
            <a:xfrm>
              <a:off x="9150273" y="11179274"/>
              <a:ext cx="3006151"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Прямоугольник 9">
              <a:extLst>
                <a:ext uri="{FF2B5EF4-FFF2-40B4-BE49-F238E27FC236}">
                  <a16:creationId xmlns:a16="http://schemas.microsoft.com/office/drawing/2014/main" id="{8185389E-548F-5F4E-9069-ACFD947CEFAA}"/>
                </a:ext>
              </a:extLst>
            </p:cNvPr>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рямоугольник 10">
              <a:extLst>
                <a:ext uri="{FF2B5EF4-FFF2-40B4-BE49-F238E27FC236}">
                  <a16:creationId xmlns:a16="http://schemas.microsoft.com/office/drawing/2014/main" id="{0BDDCF82-6020-8146-8B22-B7DE26868F4E}"/>
                </a:ext>
              </a:extLst>
            </p:cNvPr>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Прямоугольник 11">
              <a:extLst>
                <a:ext uri="{FF2B5EF4-FFF2-40B4-BE49-F238E27FC236}">
                  <a16:creationId xmlns:a16="http://schemas.microsoft.com/office/drawing/2014/main" id="{E7E6228A-CF3D-EC48-A5AB-011025F835BD}"/>
                </a:ext>
              </a:extLst>
            </p:cNvPr>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pic>
        <p:nvPicPr>
          <p:cNvPr id="16" name="Picture 15">
            <a:extLst>
              <a:ext uri="{FF2B5EF4-FFF2-40B4-BE49-F238E27FC236}">
                <a16:creationId xmlns:a16="http://schemas.microsoft.com/office/drawing/2014/main" id="{6444C991-9C16-3A4E-B6D5-E93F2F236B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62193" y="12416358"/>
            <a:ext cx="727745" cy="730335"/>
          </a:xfrm>
          <a:prstGeom prst="rect">
            <a:avLst/>
          </a:prstGeom>
        </p:spPr>
      </p:pic>
    </p:spTree>
    <p:extLst>
      <p:ext uri="{BB962C8B-B14F-4D97-AF65-F5344CB8AC3E}">
        <p14:creationId xmlns:p14="http://schemas.microsoft.com/office/powerpoint/2010/main" val="2522503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8380051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_5">
    <p:bg>
      <p:bgRef idx="1001">
        <a:schemeClr val="bg1"/>
      </p:bgRef>
    </p:bg>
    <p:spTree>
      <p:nvGrpSpPr>
        <p:cNvPr id="1" name=""/>
        <p:cNvGrpSpPr/>
        <p:nvPr/>
      </p:nvGrpSpPr>
      <p:grpSpPr>
        <a:xfrm>
          <a:off x="0" y="0"/>
          <a:ext cx="0" cy="0"/>
          <a:chOff x="0" y="0"/>
          <a:chExt cx="0" cy="0"/>
        </a:xfrm>
      </p:grpSpPr>
      <p:grpSp>
        <p:nvGrpSpPr>
          <p:cNvPr id="9" name="Группа 12">
            <a:extLst>
              <a:ext uri="{FF2B5EF4-FFF2-40B4-BE49-F238E27FC236}">
                <a16:creationId xmlns:a16="http://schemas.microsoft.com/office/drawing/2014/main" id="{2C9030CE-22CF-FF4C-B372-B2ED152B8C4E}"/>
              </a:ext>
            </a:extLst>
          </p:cNvPr>
          <p:cNvGrpSpPr/>
          <p:nvPr userDrawn="1"/>
        </p:nvGrpSpPr>
        <p:grpSpPr>
          <a:xfrm flipV="1">
            <a:off x="0" y="13555538"/>
            <a:ext cx="24385588" cy="162050"/>
            <a:chOff x="3119786" y="11179274"/>
            <a:chExt cx="18055089" cy="216024"/>
          </a:xfrm>
        </p:grpSpPr>
        <p:sp>
          <p:nvSpPr>
            <p:cNvPr id="10" name="Прямоугольник 2">
              <a:extLst>
                <a:ext uri="{FF2B5EF4-FFF2-40B4-BE49-F238E27FC236}">
                  <a16:creationId xmlns:a16="http://schemas.microsoft.com/office/drawing/2014/main" id="{C6BAB518-834E-5045-8639-946E54BAAA7E}"/>
                </a:ext>
              </a:extLst>
            </p:cNvPr>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Прямоугольник 7">
              <a:extLst>
                <a:ext uri="{FF2B5EF4-FFF2-40B4-BE49-F238E27FC236}">
                  <a16:creationId xmlns:a16="http://schemas.microsoft.com/office/drawing/2014/main" id="{8EFCF88C-7806-7745-B4DF-A6109BCA8131}"/>
                </a:ext>
              </a:extLst>
            </p:cNvPr>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8">
              <a:extLst>
                <a:ext uri="{FF2B5EF4-FFF2-40B4-BE49-F238E27FC236}">
                  <a16:creationId xmlns:a16="http://schemas.microsoft.com/office/drawing/2014/main" id="{0807A3C1-D6AE-1E4D-B61D-3CE9FF88843B}"/>
                </a:ext>
              </a:extLst>
            </p:cNvPr>
            <p:cNvSpPr/>
            <p:nvPr userDrawn="1"/>
          </p:nvSpPr>
          <p:spPr>
            <a:xfrm>
              <a:off x="9150273" y="11179274"/>
              <a:ext cx="3006151"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Прямоугольник 9">
              <a:extLst>
                <a:ext uri="{FF2B5EF4-FFF2-40B4-BE49-F238E27FC236}">
                  <a16:creationId xmlns:a16="http://schemas.microsoft.com/office/drawing/2014/main" id="{5FCA9E74-2329-E342-9498-DEA64B5287FA}"/>
                </a:ext>
              </a:extLst>
            </p:cNvPr>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Прямоугольник 10">
              <a:extLst>
                <a:ext uri="{FF2B5EF4-FFF2-40B4-BE49-F238E27FC236}">
                  <a16:creationId xmlns:a16="http://schemas.microsoft.com/office/drawing/2014/main" id="{112B9889-E029-E249-8912-7E091AADFD52}"/>
                </a:ext>
              </a:extLst>
            </p:cNvPr>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Прямоугольник 11">
              <a:extLst>
                <a:ext uri="{FF2B5EF4-FFF2-40B4-BE49-F238E27FC236}">
                  <a16:creationId xmlns:a16="http://schemas.microsoft.com/office/drawing/2014/main" id="{CDE9EA93-4890-6C44-998D-0FB3C69A4571}"/>
                </a:ext>
              </a:extLst>
            </p:cNvPr>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13" name="Прямоугольник 12"/>
          <p:cNvSpPr/>
          <p:nvPr userDrawn="1"/>
        </p:nvSpPr>
        <p:spPr>
          <a:xfrm>
            <a:off x="12180512" y="1"/>
            <a:ext cx="6144662" cy="13555538"/>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Текст 3"/>
          <p:cNvSpPr>
            <a:spLocks noGrp="1"/>
          </p:cNvSpPr>
          <p:nvPr>
            <p:ph type="body" sz="quarter" idx="35" hasCustomPrompt="1"/>
          </p:nvPr>
        </p:nvSpPr>
        <p:spPr>
          <a:xfrm>
            <a:off x="13115473" y="1458194"/>
            <a:ext cx="4191973" cy="6480720"/>
          </a:xfrm>
          <a:prstGeom prst="rect">
            <a:avLst/>
          </a:prstGeom>
        </p:spPr>
        <p:txBody>
          <a:bodyPr/>
          <a:lstStyle>
            <a:lvl1pPr algn="ctr">
              <a:defRPr lang="en-US" sz="2200" b="0" i="0" baseline="0" dirty="0">
                <a:solidFill>
                  <a:schemeClr val="bg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19" name="Текст 3"/>
          <p:cNvSpPr>
            <a:spLocks noGrp="1"/>
          </p:cNvSpPr>
          <p:nvPr>
            <p:ph type="body" sz="quarter" idx="14" hasCustomPrompt="1"/>
          </p:nvPr>
        </p:nvSpPr>
        <p:spPr>
          <a:xfrm>
            <a:off x="2116105" y="4576481"/>
            <a:ext cx="8924561" cy="7538897"/>
          </a:xfrm>
          <a:prstGeom prst="rect">
            <a:avLst/>
          </a:prstGeom>
        </p:spPr>
        <p:txBody>
          <a:bodyPr/>
          <a:lstStyle>
            <a:lvl1pPr>
              <a:defRPr lang="en-US" sz="2200" b="0" i="0" baseline="0" dirty="0">
                <a:solidFill>
                  <a:schemeClr val="tx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20" name="Заголовок 1"/>
          <p:cNvSpPr>
            <a:spLocks noGrp="1"/>
          </p:cNvSpPr>
          <p:nvPr>
            <p:ph type="title" hasCustomPrompt="1"/>
          </p:nvPr>
        </p:nvSpPr>
        <p:spPr>
          <a:xfrm>
            <a:off x="2116105" y="1458194"/>
            <a:ext cx="8924561" cy="2376264"/>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lang="ru-RU" sz="6600" b="0" i="0" kern="1200" baseline="0" dirty="0">
                <a:solidFill>
                  <a:schemeClr val="tx2"/>
                </a:solidFill>
                <a:latin typeface="+mn-lt"/>
                <a:ea typeface="Roboto Black" charset="0"/>
                <a:cs typeface="Roboto Black" charset="0"/>
              </a:defRPr>
            </a:lvl1pPr>
          </a:lstStyle>
          <a:p>
            <a:r>
              <a:rPr lang="en-US" dirty="0"/>
              <a:t>Name slide</a:t>
            </a:r>
            <a:endParaRPr lang="ru-RU" dirty="0"/>
          </a:p>
        </p:txBody>
      </p:sp>
      <p:sp>
        <p:nvSpPr>
          <p:cNvPr id="11" name="Рисунок 21"/>
          <p:cNvSpPr>
            <a:spLocks noGrp="1"/>
          </p:cNvSpPr>
          <p:nvPr>
            <p:ph type="pic" sz="quarter" idx="37"/>
          </p:nvPr>
        </p:nvSpPr>
        <p:spPr>
          <a:xfrm>
            <a:off x="18293690" y="4410522"/>
            <a:ext cx="6091898" cy="9307065"/>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8" name="Номер слайда 1">
            <a:extLst>
              <a:ext uri="{FF2B5EF4-FFF2-40B4-BE49-F238E27FC236}">
                <a16:creationId xmlns:a16="http://schemas.microsoft.com/office/drawing/2014/main" id="{425BCAB8-0E0C-A64B-BEB2-54AE5F8CC384}"/>
              </a:ext>
            </a:extLst>
          </p:cNvPr>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spTree>
    <p:extLst>
      <p:ext uri="{BB962C8B-B14F-4D97-AF65-F5344CB8AC3E}">
        <p14:creationId xmlns:p14="http://schemas.microsoft.com/office/powerpoint/2010/main" val="188741653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4">
    <p:bg>
      <p:bgRef idx="1001">
        <a:schemeClr val="bg1"/>
      </p:bgRef>
    </p:bg>
    <p:spTree>
      <p:nvGrpSpPr>
        <p:cNvPr id="1" name=""/>
        <p:cNvGrpSpPr/>
        <p:nvPr/>
      </p:nvGrpSpPr>
      <p:grpSpPr>
        <a:xfrm>
          <a:off x="0" y="0"/>
          <a:ext cx="0" cy="0"/>
          <a:chOff x="0" y="0"/>
          <a:chExt cx="0" cy="0"/>
        </a:xfrm>
      </p:grpSpPr>
      <p:sp>
        <p:nvSpPr>
          <p:cNvPr id="10" name="Рисунок 21"/>
          <p:cNvSpPr>
            <a:spLocks noGrp="1"/>
          </p:cNvSpPr>
          <p:nvPr>
            <p:ph type="pic" sz="quarter" idx="32"/>
          </p:nvPr>
        </p:nvSpPr>
        <p:spPr>
          <a:xfrm>
            <a:off x="1" y="0"/>
            <a:ext cx="24385588" cy="4410523"/>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5" name="Текст 3"/>
          <p:cNvSpPr>
            <a:spLocks noGrp="1"/>
          </p:cNvSpPr>
          <p:nvPr>
            <p:ph type="body" sz="quarter" idx="39" hasCustomPrompt="1"/>
          </p:nvPr>
        </p:nvSpPr>
        <p:spPr>
          <a:xfrm>
            <a:off x="7296250" y="5562650"/>
            <a:ext cx="14977664" cy="6552728"/>
          </a:xfrm>
          <a:prstGeom prst="rect">
            <a:avLst/>
          </a:prstGeom>
        </p:spPr>
        <p:txBody>
          <a:bodyPr/>
          <a:lstStyle>
            <a:lvl1pPr algn="l">
              <a:defRPr lang="en-US" sz="2200" b="0" i="0" baseline="0" dirty="0">
                <a:solidFill>
                  <a:schemeClr val="tx2"/>
                </a:solidFill>
                <a:latin typeface="Arial" panose="020B0604020202020204" pitchFamily="34" charset="0"/>
                <a:ea typeface="Roboto Light" charset="0"/>
                <a:cs typeface="Roboto Light" charset="0"/>
              </a:defRPr>
            </a:lvl1pPr>
          </a:lstStyle>
          <a:p>
            <a:pPr marL="0" lvl="0" indent="0">
              <a:lnSpc>
                <a:spcPct val="150000"/>
              </a:lnSpc>
              <a:buNone/>
            </a:pPr>
            <a:r>
              <a:rPr lang="en-US" dirty="0"/>
              <a:t>Example text</a:t>
            </a:r>
          </a:p>
        </p:txBody>
      </p:sp>
      <p:sp>
        <p:nvSpPr>
          <p:cNvPr id="6" name="Заголовок 1"/>
          <p:cNvSpPr>
            <a:spLocks noGrp="1"/>
          </p:cNvSpPr>
          <p:nvPr>
            <p:ph type="title" hasCustomPrompt="1"/>
          </p:nvPr>
        </p:nvSpPr>
        <p:spPr>
          <a:xfrm>
            <a:off x="2116105" y="5562650"/>
            <a:ext cx="4460065" cy="6552728"/>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sz="6600" b="0" i="0" baseline="0">
                <a:solidFill>
                  <a:schemeClr val="tx2"/>
                </a:solidFill>
                <a:latin typeface="Arial" panose="020B0604020202020204" pitchFamily="34" charset="0"/>
                <a:ea typeface="Roboto Black" charset="0"/>
                <a:cs typeface="Roboto Black" charset="0"/>
              </a:defRPr>
            </a:lvl1pPr>
          </a:lstStyle>
          <a:p>
            <a:r>
              <a:rPr lang="en-US" dirty="0"/>
              <a:t>NAME OF YOUR </a:t>
            </a:r>
            <a:br>
              <a:rPr lang="en-US" dirty="0"/>
            </a:br>
            <a:r>
              <a:rPr lang="en-US" dirty="0"/>
              <a:t>TOP SLIDE</a:t>
            </a:r>
            <a:endParaRPr lang="ru-RU" dirty="0"/>
          </a:p>
        </p:txBody>
      </p:sp>
      <p:sp>
        <p:nvSpPr>
          <p:cNvPr id="8" name="Номер слайда 1"/>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pic>
        <p:nvPicPr>
          <p:cNvPr id="7" name="Picture 6">
            <a:extLst>
              <a:ext uri="{FF2B5EF4-FFF2-40B4-BE49-F238E27FC236}">
                <a16:creationId xmlns:a16="http://schemas.microsoft.com/office/drawing/2014/main" id="{632C7737-5369-3B4F-A890-4B3FF63391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62193" y="12416358"/>
            <a:ext cx="727745" cy="730335"/>
          </a:xfrm>
          <a:prstGeom prst="rect">
            <a:avLst/>
          </a:prstGeom>
        </p:spPr>
      </p:pic>
    </p:spTree>
    <p:extLst>
      <p:ext uri="{BB962C8B-B14F-4D97-AF65-F5344CB8AC3E}">
        <p14:creationId xmlns:p14="http://schemas.microsoft.com/office/powerpoint/2010/main" val="1470250082"/>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5">
    <p:bg>
      <p:bgRef idx="1001">
        <a:schemeClr val="bg1"/>
      </p:bgRef>
    </p:bg>
    <p:spTree>
      <p:nvGrpSpPr>
        <p:cNvPr id="1" name=""/>
        <p:cNvGrpSpPr/>
        <p:nvPr/>
      </p:nvGrpSpPr>
      <p:grpSpPr>
        <a:xfrm>
          <a:off x="0" y="0"/>
          <a:ext cx="0" cy="0"/>
          <a:chOff x="0" y="0"/>
          <a:chExt cx="0" cy="0"/>
        </a:xfrm>
      </p:grpSpPr>
      <p:sp>
        <p:nvSpPr>
          <p:cNvPr id="10" name="Рисунок 21"/>
          <p:cNvSpPr>
            <a:spLocks noGrp="1"/>
          </p:cNvSpPr>
          <p:nvPr>
            <p:ph type="pic" sz="quarter" idx="32"/>
          </p:nvPr>
        </p:nvSpPr>
        <p:spPr>
          <a:xfrm>
            <a:off x="1" y="0"/>
            <a:ext cx="24385588" cy="8226946"/>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5" name="Текст 3"/>
          <p:cNvSpPr>
            <a:spLocks noGrp="1"/>
          </p:cNvSpPr>
          <p:nvPr>
            <p:ph type="body" sz="quarter" idx="39" hasCustomPrompt="1"/>
          </p:nvPr>
        </p:nvSpPr>
        <p:spPr>
          <a:xfrm>
            <a:off x="2116105" y="9523090"/>
            <a:ext cx="4244041" cy="2439941"/>
          </a:xfrm>
          <a:prstGeom prst="rect">
            <a:avLst/>
          </a:prstGeom>
        </p:spPr>
        <p:txBody>
          <a:bodyPr/>
          <a:lstStyle>
            <a:lvl1pPr algn="l">
              <a:defRPr lang="en-US" sz="2200" b="0" i="0" baseline="0" dirty="0">
                <a:solidFill>
                  <a:schemeClr val="tx2"/>
                </a:solidFill>
                <a:latin typeface="Arial" panose="020B0604020202020204" pitchFamily="34" charset="0"/>
                <a:ea typeface="Roboto Light" charset="0"/>
                <a:cs typeface="Roboto Light" charset="0"/>
              </a:defRPr>
            </a:lvl1pPr>
          </a:lstStyle>
          <a:p>
            <a:pPr marL="0" lvl="0" indent="0">
              <a:lnSpc>
                <a:spcPct val="150000"/>
              </a:lnSpc>
              <a:buNone/>
            </a:pPr>
            <a:r>
              <a:rPr lang="en-US" dirty="0"/>
              <a:t>Example text</a:t>
            </a:r>
          </a:p>
        </p:txBody>
      </p:sp>
      <p:sp>
        <p:nvSpPr>
          <p:cNvPr id="6" name="Заголовок 1"/>
          <p:cNvSpPr>
            <a:spLocks noGrp="1"/>
          </p:cNvSpPr>
          <p:nvPr>
            <p:ph type="title" hasCustomPrompt="1"/>
          </p:nvPr>
        </p:nvSpPr>
        <p:spPr>
          <a:xfrm>
            <a:off x="2116105" y="4410522"/>
            <a:ext cx="7916449" cy="2664296"/>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sz="6600" b="0" i="0" baseline="0">
                <a:solidFill>
                  <a:schemeClr val="bg2"/>
                </a:solidFill>
                <a:latin typeface="Arial" panose="020B0604020202020204" pitchFamily="34" charset="0"/>
                <a:ea typeface="Roboto Black" charset="0"/>
                <a:cs typeface="Roboto Black" charset="0"/>
              </a:defRPr>
            </a:lvl1pPr>
          </a:lstStyle>
          <a:p>
            <a:r>
              <a:rPr lang="en-US" dirty="0"/>
              <a:t>Title</a:t>
            </a:r>
            <a:endParaRPr lang="ru-RU" dirty="0"/>
          </a:p>
        </p:txBody>
      </p:sp>
      <p:sp>
        <p:nvSpPr>
          <p:cNvPr id="8" name="Текст 3"/>
          <p:cNvSpPr>
            <a:spLocks noGrp="1"/>
          </p:cNvSpPr>
          <p:nvPr>
            <p:ph type="body" sz="quarter" idx="40" hasCustomPrompt="1"/>
          </p:nvPr>
        </p:nvSpPr>
        <p:spPr>
          <a:xfrm>
            <a:off x="7345732" y="9523090"/>
            <a:ext cx="4244041" cy="2439941"/>
          </a:xfrm>
          <a:prstGeom prst="rect">
            <a:avLst/>
          </a:prstGeom>
        </p:spPr>
        <p:txBody>
          <a:bodyPr/>
          <a:lstStyle>
            <a:lvl1pPr algn="l">
              <a:defRPr lang="en-US" sz="2200" b="0" i="0" baseline="0" dirty="0">
                <a:solidFill>
                  <a:schemeClr val="tx2"/>
                </a:solidFill>
                <a:latin typeface="Roboto Light" charset="0"/>
                <a:ea typeface="Roboto Light" charset="0"/>
                <a:cs typeface="Roboto Light" charset="0"/>
              </a:defRPr>
            </a:lvl1pPr>
          </a:lstStyle>
          <a:p>
            <a:pPr marL="0" lvl="0" indent="0">
              <a:lnSpc>
                <a:spcPct val="150000"/>
              </a:lnSpc>
              <a:buNone/>
            </a:pPr>
            <a:r>
              <a:rPr lang="en-US" dirty="0"/>
              <a:t>Example text</a:t>
            </a:r>
          </a:p>
        </p:txBody>
      </p:sp>
      <p:sp>
        <p:nvSpPr>
          <p:cNvPr id="11" name="Текст 3"/>
          <p:cNvSpPr>
            <a:spLocks noGrp="1"/>
          </p:cNvSpPr>
          <p:nvPr>
            <p:ph type="body" sz="quarter" idx="41" hasCustomPrompt="1"/>
          </p:nvPr>
        </p:nvSpPr>
        <p:spPr>
          <a:xfrm>
            <a:off x="12575359" y="9523090"/>
            <a:ext cx="4244041" cy="2439941"/>
          </a:xfrm>
          <a:prstGeom prst="rect">
            <a:avLst/>
          </a:prstGeom>
        </p:spPr>
        <p:txBody>
          <a:bodyPr/>
          <a:lstStyle>
            <a:lvl1pPr algn="l">
              <a:defRPr lang="en-US" sz="2200" b="0" i="0" baseline="0" dirty="0">
                <a:solidFill>
                  <a:schemeClr val="tx2"/>
                </a:solidFill>
                <a:latin typeface="Roboto Light" charset="0"/>
                <a:ea typeface="Roboto Light" charset="0"/>
                <a:cs typeface="Roboto Light" charset="0"/>
              </a:defRPr>
            </a:lvl1pPr>
          </a:lstStyle>
          <a:p>
            <a:pPr marL="0" lvl="0" indent="0">
              <a:lnSpc>
                <a:spcPct val="150000"/>
              </a:lnSpc>
              <a:buNone/>
            </a:pPr>
            <a:r>
              <a:rPr lang="en-US" dirty="0"/>
              <a:t>Example text</a:t>
            </a:r>
          </a:p>
        </p:txBody>
      </p:sp>
      <p:sp>
        <p:nvSpPr>
          <p:cNvPr id="12" name="Текст 3"/>
          <p:cNvSpPr>
            <a:spLocks noGrp="1"/>
          </p:cNvSpPr>
          <p:nvPr>
            <p:ph type="body" sz="quarter" idx="42" hasCustomPrompt="1"/>
          </p:nvPr>
        </p:nvSpPr>
        <p:spPr>
          <a:xfrm>
            <a:off x="17804987" y="9523090"/>
            <a:ext cx="4244041" cy="2439941"/>
          </a:xfrm>
          <a:prstGeom prst="rect">
            <a:avLst/>
          </a:prstGeom>
        </p:spPr>
        <p:txBody>
          <a:bodyPr/>
          <a:lstStyle>
            <a:lvl1pPr algn="l">
              <a:defRPr lang="en-US" sz="2200" b="0" i="0" baseline="0" dirty="0">
                <a:solidFill>
                  <a:schemeClr val="tx2"/>
                </a:solidFill>
                <a:latin typeface="Roboto Light" charset="0"/>
                <a:ea typeface="Roboto Light" charset="0"/>
                <a:cs typeface="Roboto Light" charset="0"/>
              </a:defRPr>
            </a:lvl1pPr>
          </a:lstStyle>
          <a:p>
            <a:pPr marL="0" lvl="0" indent="0">
              <a:lnSpc>
                <a:spcPct val="150000"/>
              </a:lnSpc>
              <a:buNone/>
            </a:pPr>
            <a:r>
              <a:rPr lang="en-US" dirty="0"/>
              <a:t>Example text</a:t>
            </a:r>
          </a:p>
        </p:txBody>
      </p:sp>
      <p:sp>
        <p:nvSpPr>
          <p:cNvPr id="14" name="Номер слайда 1"/>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pic>
        <p:nvPicPr>
          <p:cNvPr id="9" name="Picture 8">
            <a:extLst>
              <a:ext uri="{FF2B5EF4-FFF2-40B4-BE49-F238E27FC236}">
                <a16:creationId xmlns:a16="http://schemas.microsoft.com/office/drawing/2014/main" id="{50E4FFB4-9A78-FC4F-94AC-60F120C6B4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62193" y="12416358"/>
            <a:ext cx="727745" cy="730335"/>
          </a:xfrm>
          <a:prstGeom prst="rect">
            <a:avLst/>
          </a:prstGeom>
        </p:spPr>
      </p:pic>
      <p:grpSp>
        <p:nvGrpSpPr>
          <p:cNvPr id="13" name="Группа 12">
            <a:extLst>
              <a:ext uri="{FF2B5EF4-FFF2-40B4-BE49-F238E27FC236}">
                <a16:creationId xmlns:a16="http://schemas.microsoft.com/office/drawing/2014/main" id="{8B61786D-A619-2749-A701-9504B2EFEE54}"/>
              </a:ext>
            </a:extLst>
          </p:cNvPr>
          <p:cNvGrpSpPr/>
          <p:nvPr userDrawn="1"/>
        </p:nvGrpSpPr>
        <p:grpSpPr>
          <a:xfrm flipV="1">
            <a:off x="0" y="13555538"/>
            <a:ext cx="24385588" cy="162050"/>
            <a:chOff x="3119786" y="11179274"/>
            <a:chExt cx="18055089" cy="216024"/>
          </a:xfrm>
        </p:grpSpPr>
        <p:sp>
          <p:nvSpPr>
            <p:cNvPr id="15" name="Прямоугольник 2">
              <a:extLst>
                <a:ext uri="{FF2B5EF4-FFF2-40B4-BE49-F238E27FC236}">
                  <a16:creationId xmlns:a16="http://schemas.microsoft.com/office/drawing/2014/main" id="{29C1F1C1-B94B-2543-A846-300057620691}"/>
                </a:ext>
              </a:extLst>
            </p:cNvPr>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Прямоугольник 7">
              <a:extLst>
                <a:ext uri="{FF2B5EF4-FFF2-40B4-BE49-F238E27FC236}">
                  <a16:creationId xmlns:a16="http://schemas.microsoft.com/office/drawing/2014/main" id="{BB7602F8-06A6-DC4E-87A9-635603E5398F}"/>
                </a:ext>
              </a:extLst>
            </p:cNvPr>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8">
              <a:extLst>
                <a:ext uri="{FF2B5EF4-FFF2-40B4-BE49-F238E27FC236}">
                  <a16:creationId xmlns:a16="http://schemas.microsoft.com/office/drawing/2014/main" id="{AFDB34AF-0E62-2045-90FA-C8F6D85CC148}"/>
                </a:ext>
              </a:extLst>
            </p:cNvPr>
            <p:cNvSpPr/>
            <p:nvPr userDrawn="1"/>
          </p:nvSpPr>
          <p:spPr>
            <a:xfrm>
              <a:off x="9150273" y="11179274"/>
              <a:ext cx="3006151"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Прямоугольник 9">
              <a:extLst>
                <a:ext uri="{FF2B5EF4-FFF2-40B4-BE49-F238E27FC236}">
                  <a16:creationId xmlns:a16="http://schemas.microsoft.com/office/drawing/2014/main" id="{5F564144-0BB8-4D4A-A405-2465E1D8737C}"/>
                </a:ext>
              </a:extLst>
            </p:cNvPr>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Прямоугольник 10">
              <a:extLst>
                <a:ext uri="{FF2B5EF4-FFF2-40B4-BE49-F238E27FC236}">
                  <a16:creationId xmlns:a16="http://schemas.microsoft.com/office/drawing/2014/main" id="{233D9E6A-D4F2-654E-9321-557BB3589F12}"/>
                </a:ext>
              </a:extLst>
            </p:cNvPr>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Прямоугольник 11">
              <a:extLst>
                <a:ext uri="{FF2B5EF4-FFF2-40B4-BE49-F238E27FC236}">
                  <a16:creationId xmlns:a16="http://schemas.microsoft.com/office/drawing/2014/main" id="{98676655-174B-8F42-931A-35DC4BB5CE42}"/>
                </a:ext>
              </a:extLst>
            </p:cNvPr>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Tree>
    <p:extLst>
      <p:ext uri="{BB962C8B-B14F-4D97-AF65-F5344CB8AC3E}">
        <p14:creationId xmlns:p14="http://schemas.microsoft.com/office/powerpoint/2010/main" val="2897409631"/>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yout_9">
    <p:spTree>
      <p:nvGrpSpPr>
        <p:cNvPr id="1" name=""/>
        <p:cNvGrpSpPr/>
        <p:nvPr/>
      </p:nvGrpSpPr>
      <p:grpSpPr>
        <a:xfrm>
          <a:off x="0" y="0"/>
          <a:ext cx="0" cy="0"/>
          <a:chOff x="0" y="0"/>
          <a:chExt cx="0" cy="0"/>
        </a:xfrm>
      </p:grpSpPr>
      <p:sp>
        <p:nvSpPr>
          <p:cNvPr id="18" name="Рисунок 21"/>
          <p:cNvSpPr>
            <a:spLocks noGrp="1"/>
          </p:cNvSpPr>
          <p:nvPr>
            <p:ph type="pic" sz="quarter" idx="35"/>
          </p:nvPr>
        </p:nvSpPr>
        <p:spPr>
          <a:xfrm>
            <a:off x="12265080" y="0"/>
            <a:ext cx="6040816" cy="9113029"/>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19" name="Рисунок 21"/>
          <p:cNvSpPr>
            <a:spLocks noGrp="1"/>
          </p:cNvSpPr>
          <p:nvPr>
            <p:ph type="pic" sz="quarter" idx="36"/>
          </p:nvPr>
        </p:nvSpPr>
        <p:spPr>
          <a:xfrm>
            <a:off x="18290937" y="0"/>
            <a:ext cx="6092739" cy="9113029"/>
          </a:xfrm>
          <a:prstGeom prst="rect">
            <a:avLst/>
          </a:prstGeom>
          <a:pattFill prst="lgCheck">
            <a:fgClr>
              <a:schemeClr val="bg1"/>
            </a:fgClr>
            <a:bgClr>
              <a:schemeClr val="bg1">
                <a:lumMod val="75000"/>
              </a:schemeClr>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lang="ru-RU" sz="800" dirty="0"/>
            </a:lvl1pPr>
          </a:lstStyle>
          <a:p>
            <a:pPr lvl="0" algn="ctr"/>
            <a:endParaRPr lang="ru-RU" dirty="0"/>
          </a:p>
        </p:txBody>
      </p:sp>
      <p:sp>
        <p:nvSpPr>
          <p:cNvPr id="15" name="Текст 3"/>
          <p:cNvSpPr>
            <a:spLocks noGrp="1"/>
          </p:cNvSpPr>
          <p:nvPr>
            <p:ph type="body" sz="quarter" idx="38" hasCustomPrompt="1"/>
          </p:nvPr>
        </p:nvSpPr>
        <p:spPr>
          <a:xfrm>
            <a:off x="13129367" y="9791625"/>
            <a:ext cx="4190545" cy="3115841"/>
          </a:xfrm>
          <a:prstGeom prst="rect">
            <a:avLst/>
          </a:prstGeom>
        </p:spPr>
        <p:txBody>
          <a:bodyPr/>
          <a:lstStyle>
            <a:lvl1pPr algn="ctr">
              <a:defRPr lang="en-US" sz="2200" b="0" i="0" baseline="0" dirty="0">
                <a:solidFill>
                  <a:schemeClr val="tx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25" name="Текст 3"/>
          <p:cNvSpPr>
            <a:spLocks noGrp="1"/>
          </p:cNvSpPr>
          <p:nvPr>
            <p:ph type="body" sz="quarter" idx="40" hasCustomPrompt="1"/>
          </p:nvPr>
        </p:nvSpPr>
        <p:spPr>
          <a:xfrm>
            <a:off x="19207842" y="9791625"/>
            <a:ext cx="4190545" cy="3115841"/>
          </a:xfrm>
          <a:prstGeom prst="rect">
            <a:avLst/>
          </a:prstGeom>
        </p:spPr>
        <p:txBody>
          <a:bodyPr/>
          <a:lstStyle>
            <a:lvl1pPr algn="ctr">
              <a:defRPr lang="en-US" sz="2200" b="0" i="0" baseline="0" dirty="0">
                <a:solidFill>
                  <a:schemeClr val="tx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27" name="Прямоугольник 26"/>
          <p:cNvSpPr/>
          <p:nvPr userDrawn="1"/>
        </p:nvSpPr>
        <p:spPr>
          <a:xfrm>
            <a:off x="0" y="5339"/>
            <a:ext cx="12265080" cy="9129043"/>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Заголовок 1"/>
          <p:cNvSpPr>
            <a:spLocks noGrp="1"/>
          </p:cNvSpPr>
          <p:nvPr>
            <p:ph type="title" hasCustomPrompt="1"/>
          </p:nvPr>
        </p:nvSpPr>
        <p:spPr>
          <a:xfrm>
            <a:off x="972418" y="2754338"/>
            <a:ext cx="10284272" cy="3800461"/>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lang="ru-RU" sz="6600" b="0" i="0" kern="1200" baseline="0" dirty="0">
                <a:solidFill>
                  <a:schemeClr val="bg2"/>
                </a:solidFill>
                <a:latin typeface="+mn-lt"/>
                <a:ea typeface="Roboto Black" charset="0"/>
                <a:cs typeface="Roboto Black" charset="0"/>
              </a:defRPr>
            </a:lvl1pPr>
          </a:lstStyle>
          <a:p>
            <a:r>
              <a:rPr lang="en-US" dirty="0"/>
              <a:t>NAME SLIDE</a:t>
            </a:r>
            <a:endParaRPr lang="ru-RU" dirty="0"/>
          </a:p>
        </p:txBody>
      </p:sp>
      <p:sp>
        <p:nvSpPr>
          <p:cNvPr id="10" name="Номер слайда 1">
            <a:extLst>
              <a:ext uri="{FF2B5EF4-FFF2-40B4-BE49-F238E27FC236}">
                <a16:creationId xmlns:a16="http://schemas.microsoft.com/office/drawing/2014/main" id="{B16E1035-4A14-9040-B2D8-2448815AE667}"/>
              </a:ext>
            </a:extLst>
          </p:cNvPr>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grpSp>
        <p:nvGrpSpPr>
          <p:cNvPr id="11" name="Группа 12">
            <a:extLst>
              <a:ext uri="{FF2B5EF4-FFF2-40B4-BE49-F238E27FC236}">
                <a16:creationId xmlns:a16="http://schemas.microsoft.com/office/drawing/2014/main" id="{5C94C828-7731-9D48-8485-A1C122775DB7}"/>
              </a:ext>
            </a:extLst>
          </p:cNvPr>
          <p:cNvGrpSpPr/>
          <p:nvPr userDrawn="1"/>
        </p:nvGrpSpPr>
        <p:grpSpPr>
          <a:xfrm flipV="1">
            <a:off x="0" y="13555538"/>
            <a:ext cx="24385588" cy="162050"/>
            <a:chOff x="3119786" y="11179274"/>
            <a:chExt cx="18055089" cy="216024"/>
          </a:xfrm>
        </p:grpSpPr>
        <p:sp>
          <p:nvSpPr>
            <p:cNvPr id="12" name="Прямоугольник 2">
              <a:extLst>
                <a:ext uri="{FF2B5EF4-FFF2-40B4-BE49-F238E27FC236}">
                  <a16:creationId xmlns:a16="http://schemas.microsoft.com/office/drawing/2014/main" id="{26E84DE3-6A49-FC46-AA29-78AC69F6DDCE}"/>
                </a:ext>
              </a:extLst>
            </p:cNvPr>
            <p:cNvSpPr/>
            <p:nvPr userDrawn="1"/>
          </p:nvSpPr>
          <p:spPr>
            <a:xfrm>
              <a:off x="3119786" y="11179274"/>
              <a:ext cx="3024336" cy="216024"/>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рямоугольник 7">
              <a:extLst>
                <a:ext uri="{FF2B5EF4-FFF2-40B4-BE49-F238E27FC236}">
                  <a16:creationId xmlns:a16="http://schemas.microsoft.com/office/drawing/2014/main" id="{A9C6A071-CAC4-B340-A387-5711965E5086}"/>
                </a:ext>
              </a:extLst>
            </p:cNvPr>
            <p:cNvSpPr/>
            <p:nvPr userDrawn="1"/>
          </p:nvSpPr>
          <p:spPr>
            <a:xfrm>
              <a:off x="6125937" y="11179274"/>
              <a:ext cx="3024336" cy="216024"/>
            </a:xfrm>
            <a:prstGeom prst="rect">
              <a:avLst/>
            </a:prstGeom>
            <a:solidFill>
              <a:srgbClr val="20388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8">
              <a:extLst>
                <a:ext uri="{FF2B5EF4-FFF2-40B4-BE49-F238E27FC236}">
                  <a16:creationId xmlns:a16="http://schemas.microsoft.com/office/drawing/2014/main" id="{E95B3BE6-0556-0B4B-BCD5-3799A4B0A887}"/>
                </a:ext>
              </a:extLst>
            </p:cNvPr>
            <p:cNvSpPr/>
            <p:nvPr userDrawn="1"/>
          </p:nvSpPr>
          <p:spPr>
            <a:xfrm>
              <a:off x="9150273" y="11179274"/>
              <a:ext cx="3006151" cy="216024"/>
            </a:xfrm>
            <a:prstGeom prst="rect">
              <a:avLst/>
            </a:prstGeom>
            <a:solidFill>
              <a:srgbClr val="20388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Прямоугольник 9">
              <a:extLst>
                <a:ext uri="{FF2B5EF4-FFF2-40B4-BE49-F238E27FC236}">
                  <a16:creationId xmlns:a16="http://schemas.microsoft.com/office/drawing/2014/main" id="{76007A04-34C4-F842-9BC5-813B32E0C11C}"/>
                </a:ext>
              </a:extLst>
            </p:cNvPr>
            <p:cNvSpPr/>
            <p:nvPr userDrawn="1"/>
          </p:nvSpPr>
          <p:spPr>
            <a:xfrm>
              <a:off x="12138239" y="11179274"/>
              <a:ext cx="3024336" cy="2160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Прямоугольник 10">
              <a:extLst>
                <a:ext uri="{FF2B5EF4-FFF2-40B4-BE49-F238E27FC236}">
                  <a16:creationId xmlns:a16="http://schemas.microsoft.com/office/drawing/2014/main" id="{3CB08126-9AE8-0D4D-A704-375528FE91CA}"/>
                </a:ext>
              </a:extLst>
            </p:cNvPr>
            <p:cNvSpPr/>
            <p:nvPr userDrawn="1"/>
          </p:nvSpPr>
          <p:spPr>
            <a:xfrm>
              <a:off x="15144390" y="11179274"/>
              <a:ext cx="3024336" cy="2160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Прямоугольник 11">
              <a:extLst>
                <a:ext uri="{FF2B5EF4-FFF2-40B4-BE49-F238E27FC236}">
                  <a16:creationId xmlns:a16="http://schemas.microsoft.com/office/drawing/2014/main" id="{E27448EA-907F-924E-89C9-1A39C7CF68FC}"/>
                </a:ext>
              </a:extLst>
            </p:cNvPr>
            <p:cNvSpPr/>
            <p:nvPr userDrawn="1"/>
          </p:nvSpPr>
          <p:spPr>
            <a:xfrm>
              <a:off x="18150539" y="11179274"/>
              <a:ext cx="3024336" cy="21602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Tree>
    <p:extLst>
      <p:ext uri="{BB962C8B-B14F-4D97-AF65-F5344CB8AC3E}">
        <p14:creationId xmlns:p14="http://schemas.microsoft.com/office/powerpoint/2010/main" val="4061073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mple_blocks">
    <p:spTree>
      <p:nvGrpSpPr>
        <p:cNvPr id="1" name=""/>
        <p:cNvGrpSpPr/>
        <p:nvPr/>
      </p:nvGrpSpPr>
      <p:grpSpPr>
        <a:xfrm>
          <a:off x="0" y="0"/>
          <a:ext cx="0" cy="0"/>
          <a:chOff x="0" y="0"/>
          <a:chExt cx="0" cy="0"/>
        </a:xfrm>
      </p:grpSpPr>
      <p:sp>
        <p:nvSpPr>
          <p:cNvPr id="12" name="Прямоугольник 11"/>
          <p:cNvSpPr/>
          <p:nvPr userDrawn="1"/>
        </p:nvSpPr>
        <p:spPr>
          <a:xfrm>
            <a:off x="6060701" y="9118363"/>
            <a:ext cx="6184979" cy="459922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userDrawn="1"/>
        </p:nvSpPr>
        <p:spPr>
          <a:xfrm>
            <a:off x="12236973" y="4518488"/>
            <a:ext cx="6103745" cy="91990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userDrawn="1"/>
        </p:nvSpPr>
        <p:spPr>
          <a:xfrm>
            <a:off x="18332011" y="4518488"/>
            <a:ext cx="6057812" cy="9199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userDrawn="1"/>
        </p:nvSpPr>
        <p:spPr>
          <a:xfrm>
            <a:off x="0" y="9118365"/>
            <a:ext cx="6069408" cy="4599223"/>
          </a:xfrm>
          <a:prstGeom prst="rect">
            <a:avLst/>
          </a:prstGeom>
          <a:solidFill>
            <a:srgbClr val="2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Текст 3"/>
          <p:cNvSpPr>
            <a:spLocks noGrp="1"/>
          </p:cNvSpPr>
          <p:nvPr>
            <p:ph type="body" sz="quarter" idx="14" hasCustomPrompt="1"/>
          </p:nvPr>
        </p:nvSpPr>
        <p:spPr>
          <a:xfrm>
            <a:off x="2116105" y="3834458"/>
            <a:ext cx="9123207" cy="4545840"/>
          </a:xfrm>
          <a:prstGeom prst="rect">
            <a:avLst/>
          </a:prstGeom>
        </p:spPr>
        <p:txBody>
          <a:bodyPr/>
          <a:lstStyle>
            <a:lvl1pPr>
              <a:defRPr lang="en-US" sz="2200" b="0" i="0" baseline="0" dirty="0">
                <a:solidFill>
                  <a:schemeClr val="tx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26" name="Заголовок 1"/>
          <p:cNvSpPr>
            <a:spLocks noGrp="1"/>
          </p:cNvSpPr>
          <p:nvPr>
            <p:ph type="title" hasCustomPrompt="1"/>
          </p:nvPr>
        </p:nvSpPr>
        <p:spPr>
          <a:xfrm>
            <a:off x="2116105" y="1458194"/>
            <a:ext cx="15234963" cy="1273215"/>
          </a:xfrm>
          <a:prstGeom prst="rect">
            <a:avLst/>
          </a:prstGeom>
        </p:spPr>
        <p:txBody>
          <a:bodyPr>
            <a:noAutofit/>
          </a:bodyPr>
          <a:lstStyle>
            <a:lvl1pPr marL="0" marR="0" indent="0" algn="l" defTabSz="2438522" rtl="0" eaLnBrk="1" fontAlgn="auto" latinLnBrk="0" hangingPunct="1">
              <a:lnSpc>
                <a:spcPct val="100000"/>
              </a:lnSpc>
              <a:spcBef>
                <a:spcPct val="0"/>
              </a:spcBef>
              <a:spcAft>
                <a:spcPts val="0"/>
              </a:spcAft>
              <a:buClrTx/>
              <a:buSzTx/>
              <a:buFontTx/>
              <a:buNone/>
              <a:tabLst>
                <a:tab pos="3641725" algn="l"/>
              </a:tabLst>
              <a:defRPr lang="ru-RU" sz="6600" b="0" i="0" kern="1200" baseline="0" dirty="0">
                <a:solidFill>
                  <a:schemeClr val="tx2"/>
                </a:solidFill>
                <a:latin typeface="+mn-lt"/>
                <a:ea typeface="Roboto Black" charset="0"/>
                <a:cs typeface="Roboto Black" charset="0"/>
              </a:defRPr>
            </a:lvl1pPr>
          </a:lstStyle>
          <a:p>
            <a:r>
              <a:rPr lang="en-US" dirty="0"/>
              <a:t>Name of your top slide</a:t>
            </a:r>
            <a:endParaRPr lang="ru-RU" dirty="0"/>
          </a:p>
        </p:txBody>
      </p:sp>
      <p:sp>
        <p:nvSpPr>
          <p:cNvPr id="27" name="Текст 3"/>
          <p:cNvSpPr>
            <a:spLocks noGrp="1"/>
          </p:cNvSpPr>
          <p:nvPr>
            <p:ph type="body" sz="quarter" idx="37" hasCustomPrompt="1"/>
          </p:nvPr>
        </p:nvSpPr>
        <p:spPr>
          <a:xfrm>
            <a:off x="938717" y="9856426"/>
            <a:ext cx="4191973" cy="3123098"/>
          </a:xfrm>
          <a:prstGeom prst="rect">
            <a:avLst/>
          </a:prstGeom>
        </p:spPr>
        <p:txBody>
          <a:bodyPr/>
          <a:lstStyle>
            <a:lvl1pPr algn="ctr">
              <a:defRPr lang="en-US" sz="2200" b="0" i="0" baseline="0" dirty="0">
                <a:solidFill>
                  <a:schemeClr val="bg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28" name="Текст 3"/>
          <p:cNvSpPr>
            <a:spLocks noGrp="1"/>
          </p:cNvSpPr>
          <p:nvPr>
            <p:ph type="body" sz="quarter" idx="38" hasCustomPrompt="1"/>
          </p:nvPr>
        </p:nvSpPr>
        <p:spPr>
          <a:xfrm>
            <a:off x="7048906" y="9856426"/>
            <a:ext cx="4191973" cy="3123098"/>
          </a:xfrm>
          <a:prstGeom prst="rect">
            <a:avLst/>
          </a:prstGeom>
        </p:spPr>
        <p:txBody>
          <a:bodyPr/>
          <a:lstStyle>
            <a:lvl1pPr algn="ctr">
              <a:defRPr lang="en-US" sz="2200" b="0" i="0" baseline="0" dirty="0">
                <a:solidFill>
                  <a:schemeClr val="bg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29" name="Текст 3"/>
          <p:cNvSpPr>
            <a:spLocks noGrp="1"/>
          </p:cNvSpPr>
          <p:nvPr>
            <p:ph type="body" sz="quarter" idx="39" hasCustomPrompt="1"/>
          </p:nvPr>
        </p:nvSpPr>
        <p:spPr>
          <a:xfrm>
            <a:off x="13159095" y="5283892"/>
            <a:ext cx="4191973" cy="7695632"/>
          </a:xfrm>
          <a:prstGeom prst="rect">
            <a:avLst/>
          </a:prstGeom>
        </p:spPr>
        <p:txBody>
          <a:bodyPr/>
          <a:lstStyle>
            <a:lvl1pPr algn="ctr">
              <a:defRPr lang="en-US" sz="2200" b="0" i="0" baseline="0" dirty="0">
                <a:solidFill>
                  <a:schemeClr val="bg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30" name="Текст 3"/>
          <p:cNvSpPr>
            <a:spLocks noGrp="1"/>
          </p:cNvSpPr>
          <p:nvPr>
            <p:ph type="body" sz="quarter" idx="40" hasCustomPrompt="1"/>
          </p:nvPr>
        </p:nvSpPr>
        <p:spPr>
          <a:xfrm>
            <a:off x="19269284" y="5283892"/>
            <a:ext cx="4191973" cy="7695631"/>
          </a:xfrm>
          <a:prstGeom prst="rect">
            <a:avLst/>
          </a:prstGeom>
        </p:spPr>
        <p:txBody>
          <a:bodyPr/>
          <a:lstStyle>
            <a:lvl1pPr algn="ctr">
              <a:defRPr lang="en-US" sz="2200" b="0" i="0" baseline="0" dirty="0">
                <a:solidFill>
                  <a:schemeClr val="bg2"/>
                </a:solidFill>
                <a:latin typeface="+mn-lt"/>
                <a:ea typeface="Roboto Light" charset="0"/>
                <a:cs typeface="Roboto Light" charset="0"/>
              </a:defRPr>
            </a:lvl1pPr>
          </a:lstStyle>
          <a:p>
            <a:pPr marL="0" lvl="0" indent="0">
              <a:lnSpc>
                <a:spcPct val="150000"/>
              </a:lnSpc>
              <a:buNone/>
            </a:pPr>
            <a:r>
              <a:rPr lang="en-US" dirty="0"/>
              <a:t>Example text</a:t>
            </a:r>
          </a:p>
        </p:txBody>
      </p:sp>
      <p:sp>
        <p:nvSpPr>
          <p:cNvPr id="17" name="Номер слайда 1">
            <a:extLst>
              <a:ext uri="{FF2B5EF4-FFF2-40B4-BE49-F238E27FC236}">
                <a16:creationId xmlns:a16="http://schemas.microsoft.com/office/drawing/2014/main" id="{99700ED8-B706-4D40-B12C-194FC143E304}"/>
              </a:ext>
            </a:extLst>
          </p:cNvPr>
          <p:cNvSpPr txBox="1">
            <a:spLocks/>
          </p:cNvSpPr>
          <p:nvPr userDrawn="1"/>
        </p:nvSpPr>
        <p:spPr>
          <a:xfrm>
            <a:off x="2092908" y="12474731"/>
            <a:ext cx="4525938" cy="730335"/>
          </a:xfrm>
          <a:prstGeom prst="rect">
            <a:avLst/>
          </a:prstGeom>
        </p:spPr>
        <p:txBody>
          <a:bodyPr/>
          <a:lstStyle>
            <a:defPPr>
              <a:defRPr lang="ru-RU"/>
            </a:defPPr>
            <a:lvl1pPr marL="0" algn="l" defTabSz="2438522" rtl="0" eaLnBrk="1" latinLnBrk="0" hangingPunct="1">
              <a:defRPr lang="ru-RU" sz="2200" b="0" i="0" kern="1200" baseline="0" smtClean="0">
                <a:solidFill>
                  <a:schemeClr val="tx2"/>
                </a:solidFill>
                <a:latin typeface="Roboto Light" charset="0"/>
                <a:ea typeface="Roboto Light" charset="0"/>
                <a:cs typeface="Roboto Light" charset="0"/>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pPr>
              <a:lnSpc>
                <a:spcPct val="150000"/>
              </a:lnSpc>
              <a:spcBef>
                <a:spcPct val="20000"/>
              </a:spcBef>
            </a:pPr>
            <a:fld id="{C36D633A-E9D6-4868-9F6A-A76B40F1089A}" type="slidenum">
              <a:rPr lang="uk-UA" smtClean="0">
                <a:solidFill>
                  <a:schemeClr val="tx2">
                    <a:lumMod val="60000"/>
                    <a:lumOff val="40000"/>
                  </a:schemeClr>
                </a:solidFill>
                <a:latin typeface="Roboto" charset="0"/>
                <a:ea typeface="Roboto" charset="0"/>
                <a:cs typeface="Roboto" charset="0"/>
              </a:rPr>
              <a:pPr>
                <a:lnSpc>
                  <a:spcPct val="150000"/>
                </a:lnSpc>
                <a:spcBef>
                  <a:spcPct val="20000"/>
                </a:spcBef>
              </a:pPr>
              <a:t>‹nr.›</a:t>
            </a:fld>
            <a:r>
              <a:rPr lang="en-US" dirty="0">
                <a:solidFill>
                  <a:schemeClr val="tx2">
                    <a:lumMod val="60000"/>
                    <a:lumOff val="40000"/>
                  </a:schemeClr>
                </a:solidFill>
                <a:latin typeface="Roboto" charset="0"/>
                <a:ea typeface="Roboto" charset="0"/>
                <a:cs typeface="Roboto" charset="0"/>
              </a:rPr>
              <a:t>    I    Valens Group</a:t>
            </a:r>
            <a:endParaRPr lang="uk-UA" dirty="0">
              <a:solidFill>
                <a:schemeClr val="tx2">
                  <a:lumMod val="60000"/>
                  <a:lumOff val="40000"/>
                </a:schemeClr>
              </a:solidFill>
              <a:latin typeface="Roboto" charset="0"/>
              <a:ea typeface="Roboto" charset="0"/>
              <a:cs typeface="Roboto" charset="0"/>
            </a:endParaRPr>
          </a:p>
        </p:txBody>
      </p:sp>
      <p:pic>
        <p:nvPicPr>
          <p:cNvPr id="18" name="Picture 17">
            <a:extLst>
              <a:ext uri="{FF2B5EF4-FFF2-40B4-BE49-F238E27FC236}">
                <a16:creationId xmlns:a16="http://schemas.microsoft.com/office/drawing/2014/main" id="{41C462C8-13F3-764F-9549-F3B8E22547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62193" y="12416358"/>
            <a:ext cx="727745" cy="730335"/>
          </a:xfrm>
          <a:prstGeom prst="rect">
            <a:avLst/>
          </a:prstGeom>
        </p:spPr>
      </p:pic>
    </p:spTree>
    <p:extLst>
      <p:ext uri="{BB962C8B-B14F-4D97-AF65-F5344CB8AC3E}">
        <p14:creationId xmlns:p14="http://schemas.microsoft.com/office/powerpoint/2010/main" val="847605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obj">
  <p:cSld name="1_Blank">
    <p:spTree>
      <p:nvGrpSpPr>
        <p:cNvPr id="1" name="Shape 56"/>
        <p:cNvGrpSpPr/>
        <p:nvPr/>
      </p:nvGrpSpPr>
      <p:grpSpPr>
        <a:xfrm>
          <a:off x="0" y="0"/>
          <a:ext cx="0" cy="0"/>
          <a:chOff x="0" y="0"/>
          <a:chExt cx="0" cy="0"/>
        </a:xfrm>
      </p:grpSpPr>
      <p:sp>
        <p:nvSpPr>
          <p:cNvPr id="57" name="Google Shape;57;p14"/>
          <p:cNvSpPr txBox="1">
            <a:spLocks noGrp="1"/>
          </p:cNvSpPr>
          <p:nvPr>
            <p:ph type="ftr" idx="11"/>
          </p:nvPr>
        </p:nvSpPr>
        <p:spPr>
          <a:xfrm>
            <a:off x="8291100" y="12757358"/>
            <a:ext cx="7803388" cy="184666"/>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800"/>
              <a:buNone/>
              <a:defRPr>
                <a:solidFill>
                  <a:srgbClr val="888888"/>
                </a:solidFill>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a:endParaRPr/>
          </a:p>
        </p:txBody>
      </p:sp>
      <p:sp>
        <p:nvSpPr>
          <p:cNvPr id="58" name="Google Shape;58;p14"/>
          <p:cNvSpPr txBox="1">
            <a:spLocks noGrp="1"/>
          </p:cNvSpPr>
          <p:nvPr>
            <p:ph type="dt" idx="10"/>
          </p:nvPr>
        </p:nvSpPr>
        <p:spPr>
          <a:xfrm>
            <a:off x="1219280" y="12757358"/>
            <a:ext cx="5608685" cy="18466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800"/>
              <a:buNone/>
              <a:defRPr>
                <a:solidFill>
                  <a:srgbClr val="888888"/>
                </a:solidFill>
              </a:defRPr>
            </a:lvl1pPr>
            <a:lvl2pPr lvl="1" algn="l">
              <a:spcBef>
                <a:spcPts val="0"/>
              </a:spcBef>
              <a:spcAft>
                <a:spcPts val="0"/>
              </a:spcAft>
              <a:buSzPts val="800"/>
              <a:buNone/>
              <a:defRPr/>
            </a:lvl2pPr>
            <a:lvl3pPr lvl="2" algn="l">
              <a:spcBef>
                <a:spcPts val="0"/>
              </a:spcBef>
              <a:spcAft>
                <a:spcPts val="0"/>
              </a:spcAft>
              <a:buSzPts val="800"/>
              <a:buNone/>
              <a:defRPr/>
            </a:lvl3pPr>
            <a:lvl4pPr lvl="3" algn="l">
              <a:spcBef>
                <a:spcPts val="0"/>
              </a:spcBef>
              <a:spcAft>
                <a:spcPts val="0"/>
              </a:spcAft>
              <a:buSzPts val="800"/>
              <a:buNone/>
              <a:defRPr/>
            </a:lvl4pPr>
            <a:lvl5pPr lvl="4" algn="l">
              <a:spcBef>
                <a:spcPts val="0"/>
              </a:spcBef>
              <a:spcAft>
                <a:spcPts val="0"/>
              </a:spcAft>
              <a:buSzPts val="800"/>
              <a:buNone/>
              <a:defRPr/>
            </a:lvl5pPr>
            <a:lvl6pPr lvl="5" algn="l">
              <a:spcBef>
                <a:spcPts val="0"/>
              </a:spcBef>
              <a:spcAft>
                <a:spcPts val="0"/>
              </a:spcAft>
              <a:buSzPts val="800"/>
              <a:buNone/>
              <a:defRPr/>
            </a:lvl6pPr>
            <a:lvl7pPr lvl="6" algn="l">
              <a:spcBef>
                <a:spcPts val="0"/>
              </a:spcBef>
              <a:spcAft>
                <a:spcPts val="0"/>
              </a:spcAft>
              <a:buSzPts val="800"/>
              <a:buNone/>
              <a:defRPr/>
            </a:lvl7pPr>
            <a:lvl8pPr lvl="7" algn="l">
              <a:spcBef>
                <a:spcPts val="0"/>
              </a:spcBef>
              <a:spcAft>
                <a:spcPts val="0"/>
              </a:spcAft>
              <a:buSzPts val="800"/>
              <a:buNone/>
              <a:defRPr/>
            </a:lvl8pPr>
            <a:lvl9pPr lvl="8" algn="l">
              <a:spcBef>
                <a:spcPts val="0"/>
              </a:spcBef>
              <a:spcAft>
                <a:spcPts val="0"/>
              </a:spcAft>
              <a:buSzPts val="800"/>
              <a:buNone/>
              <a:defRPr/>
            </a:lvl9pPr>
          </a:lstStyle>
          <a:p>
            <a:endParaRPr/>
          </a:p>
        </p:txBody>
      </p:sp>
      <p:sp>
        <p:nvSpPr>
          <p:cNvPr id="59" name="Google Shape;59;p14"/>
          <p:cNvSpPr txBox="1">
            <a:spLocks noGrp="1"/>
          </p:cNvSpPr>
          <p:nvPr>
            <p:ph type="sldNum" idx="12"/>
          </p:nvPr>
        </p:nvSpPr>
        <p:spPr>
          <a:xfrm>
            <a:off x="17557623" y="12757357"/>
            <a:ext cx="5608685" cy="184666"/>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fld id="{00000000-1234-1234-1234-123412341234}" type="slidenum">
              <a:rPr lang="en" smtClean="0"/>
              <a:pPr/>
              <a:t>‹nr.›</a:t>
            </a:fld>
            <a:endParaRPr lang="en"/>
          </a:p>
        </p:txBody>
      </p:sp>
    </p:spTree>
    <p:extLst>
      <p:ext uri="{BB962C8B-B14F-4D97-AF65-F5344CB8AC3E}">
        <p14:creationId xmlns:p14="http://schemas.microsoft.com/office/powerpoint/2010/main" val="1635047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735366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499355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876251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08731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64405016"/>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319114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508769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‹nr.›</a:t>
            </a:fld>
            <a:endParaRPr lang="en-US" dirty="0"/>
          </a:p>
        </p:txBody>
      </p:sp>
    </p:spTree>
    <p:extLst>
      <p:ext uri="{BB962C8B-B14F-4D97-AF65-F5344CB8AC3E}">
        <p14:creationId xmlns:p14="http://schemas.microsoft.com/office/powerpoint/2010/main" val="167965174"/>
      </p:ext>
    </p:extLst>
  </p:cSld>
  <p:clrMap bg1="lt1" tx1="dk1" bg2="lt2" tx2="dk2" accent1="accent1" accent2="accent2" accent3="accent3" accent4="accent4" accent5="accent5" accent6="accent6" hlink="hlink" folHlink="folHlink"/>
  <p:sldLayoutIdLst>
    <p:sldLayoutId id="2147484598" r:id="rId1"/>
    <p:sldLayoutId id="2147484599" r:id="rId2"/>
    <p:sldLayoutId id="2147484600" r:id="rId3"/>
    <p:sldLayoutId id="2147484601" r:id="rId4"/>
    <p:sldLayoutId id="2147484602" r:id="rId5"/>
    <p:sldLayoutId id="2147484603" r:id="rId6"/>
    <p:sldLayoutId id="2147484604" r:id="rId7"/>
    <p:sldLayoutId id="2147484605" r:id="rId8"/>
    <p:sldLayoutId id="2147484606" r:id="rId9"/>
    <p:sldLayoutId id="2147484607" r:id="rId10"/>
    <p:sldLayoutId id="2147484608" r:id="rId11"/>
    <p:sldLayoutId id="2147484609" r:id="rId12"/>
    <p:sldLayoutId id="2147484610" r:id="rId13"/>
    <p:sldLayoutId id="2147484611" r:id="rId14"/>
    <p:sldLayoutId id="2147484612" r:id="rId15"/>
    <p:sldLayoutId id="2147484613" r:id="rId16"/>
    <p:sldLayoutId id="2147484614" r:id="rId17"/>
    <p:sldLayoutId id="2147484615" r:id="rId18"/>
    <p:sldLayoutId id="2147484616" r:id="rId19"/>
    <p:sldLayoutId id="2147484617" r:id="rId20"/>
    <p:sldLayoutId id="2147484618" r:id="rId21"/>
    <p:sldLayoutId id="2147484619" r:id="rId22"/>
    <p:sldLayoutId id="2147484620" r:id="rId23"/>
    <p:sldLayoutId id="2147484621" r:id="rId24"/>
    <p:sldLayoutId id="2147484622" r:id="rId2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www.vpfintechgroup.com/" TargetMode="External"/><Relationship Id="rId4" Type="http://schemas.openxmlformats.org/officeDocument/2006/relationships/hyperlink" Target="mailto:info@vpfintechgroup.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4.png"/><Relationship Id="rId4" Type="http://schemas.openxmlformats.org/officeDocument/2006/relationships/image" Target="../media/image9.jpe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BDFE40-BF17-50C4-A6CC-A323859D4C2E}"/>
              </a:ext>
            </a:extLst>
          </p:cNvPr>
          <p:cNvSpPr/>
          <p:nvPr/>
        </p:nvSpPr>
        <p:spPr>
          <a:xfrm>
            <a:off x="0" y="-34930"/>
            <a:ext cx="24385588" cy="13752517"/>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2852"/>
              </a:solidFill>
            </a:endParaRPr>
          </a:p>
        </p:txBody>
      </p:sp>
      <p:sp>
        <p:nvSpPr>
          <p:cNvPr id="12" name="Freeform: Shape 11">
            <a:extLst>
              <a:ext uri="{FF2B5EF4-FFF2-40B4-BE49-F238E27FC236}">
                <a16:creationId xmlns:a16="http://schemas.microsoft.com/office/drawing/2014/main" id="{0A9B6CE4-C63B-54F1-6E75-41F28A19D17B}"/>
              </a:ext>
            </a:extLst>
          </p:cNvPr>
          <p:cNvSpPr/>
          <p:nvPr/>
        </p:nvSpPr>
        <p:spPr>
          <a:xfrm>
            <a:off x="468414" y="-69859"/>
            <a:ext cx="13898218" cy="13752517"/>
          </a:xfrm>
          <a:custGeom>
            <a:avLst/>
            <a:gdLst>
              <a:gd name="connsiteX0" fmla="*/ 0 w 14057915"/>
              <a:gd name="connsiteY0" fmla="*/ 0 h 13717586"/>
              <a:gd name="connsiteX1" fmla="*/ 13832246 w 14057915"/>
              <a:gd name="connsiteY1" fmla="*/ 0 h 13717586"/>
              <a:gd name="connsiteX2" fmla="*/ 13905737 w 14057915"/>
              <a:gd name="connsiteY2" fmla="*/ 439376 h 13717586"/>
              <a:gd name="connsiteX3" fmla="*/ 14057915 w 14057915"/>
              <a:gd name="connsiteY3" fmla="*/ 2584523 h 13717586"/>
              <a:gd name="connsiteX4" fmla="*/ 9742629 w 14057915"/>
              <a:gd name="connsiteY4" fmla="*/ 13114540 h 13717586"/>
              <a:gd name="connsiteX5" fmla="*/ 9112970 w 14057915"/>
              <a:gd name="connsiteY5" fmla="*/ 13717586 h 13717586"/>
              <a:gd name="connsiteX6" fmla="*/ 0 w 14057915"/>
              <a:gd name="connsiteY6" fmla="*/ 13717586 h 1371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57915" h="13717586">
                <a:moveTo>
                  <a:pt x="0" y="0"/>
                </a:moveTo>
                <a:lnTo>
                  <a:pt x="13832246" y="0"/>
                </a:lnTo>
                <a:lnTo>
                  <a:pt x="13905737" y="439376"/>
                </a:lnTo>
                <a:cubicBezTo>
                  <a:pt x="14006024" y="1139974"/>
                  <a:pt x="14057915" y="1856186"/>
                  <a:pt x="14057915" y="2584523"/>
                </a:cubicBezTo>
                <a:cubicBezTo>
                  <a:pt x="14057915" y="6687464"/>
                  <a:pt x="12411189" y="10405781"/>
                  <a:pt x="9742629" y="13114540"/>
                </a:cubicBezTo>
                <a:lnTo>
                  <a:pt x="9112970" y="13717586"/>
                </a:lnTo>
                <a:lnTo>
                  <a:pt x="0" y="13717586"/>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1">
            <a:extLst>
              <a:ext uri="{FF2B5EF4-FFF2-40B4-BE49-F238E27FC236}">
                <a16:creationId xmlns:a16="http://schemas.microsoft.com/office/drawing/2014/main" id="{8D5540C1-F48F-B003-5CE9-2C751314B252}"/>
              </a:ext>
            </a:extLst>
          </p:cNvPr>
          <p:cNvSpPr>
            <a:spLocks noGrp="1"/>
          </p:cNvSpPr>
          <p:nvPr>
            <p:ph type="sldNum" sz="quarter" idx="12"/>
          </p:nvPr>
        </p:nvSpPr>
        <p:spPr/>
        <p:txBody>
          <a:bodyPr/>
          <a:lstStyle/>
          <a:p>
            <a:fld id="{48F63A3B-78C7-47BE-AE5E-E10140E04643}" type="slidenum">
              <a:rPr lang="en-US" smtClean="0"/>
              <a:t>1</a:t>
            </a:fld>
            <a:endParaRPr lang="en-US" dirty="0"/>
          </a:p>
        </p:txBody>
      </p:sp>
      <p:pic>
        <p:nvPicPr>
          <p:cNvPr id="4" name="Picture 3" descr="Diagram, engineering drawing, website&#10;&#10;Description automatically generated">
            <a:extLst>
              <a:ext uri="{FF2B5EF4-FFF2-40B4-BE49-F238E27FC236}">
                <a16:creationId xmlns:a16="http://schemas.microsoft.com/office/drawing/2014/main" id="{9D1D5F21-41B0-C428-AD2B-07F0F97ED67A}"/>
              </a:ext>
            </a:extLst>
          </p:cNvPr>
          <p:cNvPicPr>
            <a:picLocks noChangeAspect="1"/>
          </p:cNvPicPr>
          <p:nvPr/>
        </p:nvPicPr>
        <p:blipFill rotWithShape="1">
          <a:blip r:embed="rId3">
            <a:extLst>
              <a:ext uri="{28A0092B-C50C-407E-A947-70E740481C1C}">
                <a14:useLocalDpi xmlns:a14="http://schemas.microsoft.com/office/drawing/2010/main" val="0"/>
              </a:ext>
            </a:extLst>
          </a:blip>
          <a:srcRect t="23444" b="35817"/>
          <a:stretch/>
        </p:blipFill>
        <p:spPr>
          <a:xfrm>
            <a:off x="0" y="-69859"/>
            <a:ext cx="14057915" cy="13752519"/>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13" name="Заголовок 7">
            <a:extLst>
              <a:ext uri="{FF2B5EF4-FFF2-40B4-BE49-F238E27FC236}">
                <a16:creationId xmlns:a16="http://schemas.microsoft.com/office/drawing/2014/main" id="{36DCF540-B26D-4AA5-5A6E-1EA875471395}"/>
              </a:ext>
            </a:extLst>
          </p:cNvPr>
          <p:cNvSpPr txBox="1">
            <a:spLocks/>
          </p:cNvSpPr>
          <p:nvPr/>
        </p:nvSpPr>
        <p:spPr>
          <a:xfrm>
            <a:off x="14057907" y="5146063"/>
            <a:ext cx="9804629" cy="4273359"/>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000" b="1" dirty="0">
                <a:solidFill>
                  <a:srgbClr val="AF9D89"/>
                </a:solidFill>
              </a:rPr>
              <a:t>VP FINTECH GROUP</a:t>
            </a:r>
            <a:br>
              <a:rPr lang="en-US" sz="10000" dirty="0">
                <a:solidFill>
                  <a:schemeClr val="tx2">
                    <a:lumMod val="50000"/>
                  </a:schemeClr>
                </a:solidFill>
              </a:rPr>
            </a:br>
            <a:endParaRPr lang="en-US" sz="10000" dirty="0">
              <a:solidFill>
                <a:schemeClr val="tx2">
                  <a:lumMod val="50000"/>
                </a:schemeClr>
              </a:solidFill>
            </a:endParaRPr>
          </a:p>
        </p:txBody>
      </p:sp>
      <p:sp>
        <p:nvSpPr>
          <p:cNvPr id="14" name="TextBox 13">
            <a:extLst>
              <a:ext uri="{FF2B5EF4-FFF2-40B4-BE49-F238E27FC236}">
                <a16:creationId xmlns:a16="http://schemas.microsoft.com/office/drawing/2014/main" id="{89D1B88C-C454-C7EA-7D3C-5F5B6E347093}"/>
              </a:ext>
            </a:extLst>
          </p:cNvPr>
          <p:cNvSpPr txBox="1"/>
          <p:nvPr/>
        </p:nvSpPr>
        <p:spPr>
          <a:xfrm>
            <a:off x="19697299" y="12052439"/>
            <a:ext cx="3504293" cy="830997"/>
          </a:xfrm>
          <a:prstGeom prst="rect">
            <a:avLst/>
          </a:prstGeom>
          <a:noFill/>
        </p:spPr>
        <p:txBody>
          <a:bodyPr wrap="none" rtlCol="0">
            <a:spAutoFit/>
          </a:bodyPr>
          <a:lstStyle/>
          <a:p>
            <a:r>
              <a:rPr lang="en-US" dirty="0">
                <a:solidFill>
                  <a:srgbClr val="AF9D89"/>
                </a:solidFill>
              </a:rPr>
              <a:t>January 2025</a:t>
            </a:r>
          </a:p>
        </p:txBody>
      </p:sp>
      <p:sp>
        <p:nvSpPr>
          <p:cNvPr id="15" name="TextBox 1">
            <a:extLst>
              <a:ext uri="{FF2B5EF4-FFF2-40B4-BE49-F238E27FC236}">
                <a16:creationId xmlns:a16="http://schemas.microsoft.com/office/drawing/2014/main" id="{E77EEE00-3436-720F-CB3A-FDE509E3058C}"/>
              </a:ext>
            </a:extLst>
          </p:cNvPr>
          <p:cNvSpPr txBox="1"/>
          <p:nvPr/>
        </p:nvSpPr>
        <p:spPr>
          <a:xfrm>
            <a:off x="15501665" y="7993262"/>
            <a:ext cx="7028759" cy="830997"/>
          </a:xfrm>
          <a:prstGeom prst="rect">
            <a:avLst/>
          </a:prstGeom>
          <a:noFill/>
        </p:spPr>
        <p:txBody>
          <a:bodyPr wrap="square" rtlCol="0">
            <a:spAutoFit/>
          </a:bodyPr>
          <a:lstStyle/>
          <a:p>
            <a:pPr algn="ctr"/>
            <a:r>
              <a:rPr lang="da-DK" b="0" i="0" dirty="0" err="1">
                <a:solidFill>
                  <a:srgbClr val="FFFFFF"/>
                </a:solidFill>
                <a:effectLst/>
                <a:latin typeface="Poppins" panose="00000500000000000000" pitchFamily="2" charset="0"/>
              </a:rPr>
              <a:t>Fintech</a:t>
            </a:r>
            <a:r>
              <a:rPr lang="da-DK" b="0" i="0" dirty="0">
                <a:solidFill>
                  <a:srgbClr val="FFFFFF"/>
                </a:solidFill>
                <a:effectLst/>
                <a:latin typeface="Poppins" panose="00000500000000000000" pitchFamily="2" charset="0"/>
              </a:rPr>
              <a:t> &amp; Innovation</a:t>
            </a:r>
          </a:p>
        </p:txBody>
      </p:sp>
    </p:spTree>
    <p:extLst>
      <p:ext uri="{BB962C8B-B14F-4D97-AF65-F5344CB8AC3E}">
        <p14:creationId xmlns:p14="http://schemas.microsoft.com/office/powerpoint/2010/main" val="45983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7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91717D-AE75-E0F6-2F2F-ECECBF626BA4}"/>
              </a:ext>
            </a:extLst>
          </p:cNvPr>
          <p:cNvSpPr txBox="1">
            <a:spLocks/>
          </p:cNvSpPr>
          <p:nvPr/>
        </p:nvSpPr>
        <p:spPr>
          <a:xfrm>
            <a:off x="23457224" y="12716118"/>
            <a:ext cx="586154" cy="415498"/>
          </a:xfrm>
          <a:prstGeom prst="rect">
            <a:avLst/>
          </a:prstGeom>
        </p:spPr>
        <p:txBody>
          <a:bodyPr vert="horz" lIns="91440" tIns="45720" rIns="91440" bIns="45720" rtlCol="0" anchor="ctr"/>
          <a:lstStyle>
            <a:defPPr>
              <a:defRPr lang="ru-RU"/>
            </a:defPPr>
            <a:lvl1pPr marL="0" algn="r" defTabSz="2438522" rtl="0" eaLnBrk="1" latinLnBrk="0" hangingPunct="1">
              <a:defRPr sz="1200" kern="1200">
                <a:solidFill>
                  <a:schemeClr val="tx1">
                    <a:tint val="75000"/>
                  </a:schemeClr>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fld id="{48F63A3B-78C7-47BE-AE5E-E10140E04643}" type="slidenum">
              <a:rPr lang="en-US" sz="2500" smtClean="0">
                <a:solidFill>
                  <a:schemeClr val="tx1"/>
                </a:solidFill>
              </a:rPr>
              <a:pPr/>
              <a:t>10</a:t>
            </a:fld>
            <a:endParaRPr lang="en-US" sz="2500" dirty="0">
              <a:solidFill>
                <a:schemeClr val="tx1"/>
              </a:solidFill>
            </a:endParaRPr>
          </a:p>
        </p:txBody>
      </p:sp>
      <p:pic>
        <p:nvPicPr>
          <p:cNvPr id="6" name="Picture 5" descr="Text, logo&#10;&#10;Description automatically generated">
            <a:extLst>
              <a:ext uri="{FF2B5EF4-FFF2-40B4-BE49-F238E27FC236}">
                <a16:creationId xmlns:a16="http://schemas.microsoft.com/office/drawing/2014/main" id="{41CAC6DB-5405-2679-3A36-7118D30813BA}"/>
              </a:ext>
            </a:extLst>
          </p:cNvPr>
          <p:cNvPicPr>
            <a:picLocks noChangeAspect="1"/>
          </p:cNvPicPr>
          <p:nvPr/>
        </p:nvPicPr>
        <p:blipFill rotWithShape="1">
          <a:blip r:embed="rId3">
            <a:extLst>
              <a:ext uri="{28A0092B-C50C-407E-A947-70E740481C1C}">
                <a14:useLocalDpi xmlns:a14="http://schemas.microsoft.com/office/drawing/2010/main" val="0"/>
              </a:ext>
            </a:extLst>
          </a:blip>
          <a:srcRect r="79864"/>
          <a:stretch/>
        </p:blipFill>
        <p:spPr>
          <a:xfrm>
            <a:off x="342210" y="12508369"/>
            <a:ext cx="993302" cy="830997"/>
          </a:xfrm>
          <a:prstGeom prst="rect">
            <a:avLst/>
          </a:prstGeom>
        </p:spPr>
      </p:pic>
      <p:sp>
        <p:nvSpPr>
          <p:cNvPr id="10" name="TextBox 9">
            <a:extLst>
              <a:ext uri="{FF2B5EF4-FFF2-40B4-BE49-F238E27FC236}">
                <a16:creationId xmlns:a16="http://schemas.microsoft.com/office/drawing/2014/main" id="{44736FB4-FF02-8F15-F6E7-F3FEDA524946}"/>
              </a:ext>
            </a:extLst>
          </p:cNvPr>
          <p:cNvSpPr txBox="1"/>
          <p:nvPr/>
        </p:nvSpPr>
        <p:spPr>
          <a:xfrm>
            <a:off x="3550750" y="12571821"/>
            <a:ext cx="17285676" cy="707886"/>
          </a:xfrm>
          <a:prstGeom prst="rect">
            <a:avLst/>
          </a:prstGeom>
          <a:noFill/>
        </p:spPr>
        <p:txBody>
          <a:bodyPr wrap="square" rtlCol="0">
            <a:spAutoFit/>
          </a:bodyPr>
          <a:lstStyle/>
          <a:p>
            <a:pPr algn="ctr"/>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sp>
        <p:nvSpPr>
          <p:cNvPr id="2" name="Rectangle 1">
            <a:extLst>
              <a:ext uri="{FF2B5EF4-FFF2-40B4-BE49-F238E27FC236}">
                <a16:creationId xmlns:a16="http://schemas.microsoft.com/office/drawing/2014/main" id="{78665058-5F5E-655A-6AFF-42525A9002DD}"/>
              </a:ext>
            </a:extLst>
          </p:cNvPr>
          <p:cNvSpPr/>
          <p:nvPr/>
        </p:nvSpPr>
        <p:spPr>
          <a:xfrm>
            <a:off x="0" y="0"/>
            <a:ext cx="24385588" cy="6201764"/>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6" descr="James Holmes">
            <a:extLst>
              <a:ext uri="{FF2B5EF4-FFF2-40B4-BE49-F238E27FC236}">
                <a16:creationId xmlns:a16="http://schemas.microsoft.com/office/drawing/2014/main" id="{E2F09A07-DB47-EC8A-0FC9-9A1E82672B7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189" r="9524" b="1"/>
          <a:stretch/>
        </p:blipFill>
        <p:spPr bwMode="auto">
          <a:xfrm>
            <a:off x="1118013" y="1569309"/>
            <a:ext cx="3046363" cy="3929183"/>
          </a:xfrm>
          <a:prstGeom prst="rect">
            <a:avLst/>
          </a:prstGeom>
          <a:solidFill>
            <a:srgbClr val="FFFFFF"/>
          </a:solidFill>
          <a:ln>
            <a:noFill/>
          </a:ln>
          <a:effectLst/>
        </p:spPr>
      </p:pic>
      <p:sp>
        <p:nvSpPr>
          <p:cNvPr id="8" name="Rectangle 7">
            <a:extLst>
              <a:ext uri="{FF2B5EF4-FFF2-40B4-BE49-F238E27FC236}">
                <a16:creationId xmlns:a16="http://schemas.microsoft.com/office/drawing/2014/main" id="{7BCC023C-8B9F-5F01-95A4-F10E62BBAC91}"/>
              </a:ext>
            </a:extLst>
          </p:cNvPr>
          <p:cNvSpPr/>
          <p:nvPr/>
        </p:nvSpPr>
        <p:spPr>
          <a:xfrm>
            <a:off x="4752900" y="6592453"/>
            <a:ext cx="18704323" cy="2724112"/>
          </a:xfrm>
          <a:prstGeom prst="rect">
            <a:avLst/>
          </a:prstGeom>
        </p:spPr>
        <p:txBody>
          <a:bodyPr>
            <a:noAutofit/>
          </a:bodyPr>
          <a:lstStyle/>
          <a:p>
            <a:pPr>
              <a:lnSpc>
                <a:spcPct val="140000"/>
              </a:lnSpc>
              <a:spcBef>
                <a:spcPct val="20000"/>
              </a:spcBef>
            </a:pPr>
            <a:r>
              <a:rPr lang="en-US" sz="2500" b="1" i="0" kern="1200" baseline="0" dirty="0">
                <a:latin typeface="ArialMT"/>
                <a:ea typeface="Roboto Light" charset="0"/>
                <a:cs typeface="Roboto Light" charset="0"/>
              </a:rPr>
              <a:t>Torben Pedersen</a:t>
            </a:r>
          </a:p>
          <a:p>
            <a:pPr>
              <a:lnSpc>
                <a:spcPct val="140000"/>
              </a:lnSpc>
              <a:spcBef>
                <a:spcPct val="20000"/>
              </a:spcBef>
            </a:pPr>
            <a:r>
              <a:rPr lang="en-US" sz="2500" b="1" i="0" kern="1200" cap="all" baseline="0" dirty="0">
                <a:latin typeface="ArialMT"/>
                <a:ea typeface="Roboto Light" charset="0"/>
                <a:cs typeface="Roboto Light" charset="0"/>
              </a:rPr>
              <a:t>CEO AND CO-FOUNDER</a:t>
            </a:r>
          </a:p>
          <a:p>
            <a:pPr>
              <a:lnSpc>
                <a:spcPct val="140000"/>
              </a:lnSpc>
              <a:spcBef>
                <a:spcPct val="20000"/>
              </a:spcBef>
            </a:pPr>
            <a:r>
              <a:rPr lang="en-US" sz="2500" b="0" i="0" kern="1200" baseline="0" dirty="0">
                <a:latin typeface="ArialMT"/>
                <a:ea typeface="Roboto Light" charset="0"/>
                <a:cs typeface="Roboto Light" charset="0"/>
              </a:rPr>
              <a:t>Mr. Pedersen holds a Master Degree of Finance from the Business School of Aarhus, Denmark from 2002.</a:t>
            </a:r>
          </a:p>
          <a:p>
            <a:pPr>
              <a:lnSpc>
                <a:spcPct val="140000"/>
              </a:lnSpc>
              <a:spcBef>
                <a:spcPct val="20000"/>
              </a:spcBef>
            </a:pPr>
            <a:r>
              <a:rPr lang="en-US" sz="2500" b="0" i="0" kern="1200" baseline="0" dirty="0">
                <a:latin typeface="ArialMT"/>
                <a:ea typeface="Roboto Light" charset="0"/>
                <a:cs typeface="Roboto Light" charset="0"/>
              </a:rPr>
              <a:t>He was hired as the Director of a retail company immediately after graduation, and within 2 years he took ownership of the company via a Management Buy-Out. In 2009, he seized the opportunity to sell the business. Mr. Pedersen established an investment company specifically for the Solar Energy sector in 2009, and in 2011, the company managed Solar Plant investments for more than USD 150 million in Germany, Spain and Italy. In 2011, Mr. Pedersen sold this venture and has since moved his interests into banking and fintech</a:t>
            </a:r>
            <a:r>
              <a:rPr lang="en-US" sz="2500" dirty="0">
                <a:latin typeface="ArialMT"/>
                <a:ea typeface="Roboto Light" charset="0"/>
                <a:cs typeface="Roboto Light" charset="0"/>
              </a:rPr>
              <a:t>. He </a:t>
            </a:r>
            <a:r>
              <a:rPr lang="en-US" sz="2500" b="0" i="0" kern="1200" baseline="0" dirty="0">
                <a:latin typeface="ArialMT"/>
                <a:ea typeface="Roboto Light" charset="0"/>
                <a:cs typeface="Roboto Light" charset="0"/>
              </a:rPr>
              <a:t>is now the founder or co-founder of several well-known fintech and banking businesses. He is today a FinTech and Banking expert with vast experience and has a tireless drive to become industry leader.</a:t>
            </a:r>
          </a:p>
        </p:txBody>
      </p:sp>
      <p:sp>
        <p:nvSpPr>
          <p:cNvPr id="9" name="Rectangle 8">
            <a:extLst>
              <a:ext uri="{FF2B5EF4-FFF2-40B4-BE49-F238E27FC236}">
                <a16:creationId xmlns:a16="http://schemas.microsoft.com/office/drawing/2014/main" id="{08C948DE-B16A-83A7-86F1-ADC8E4984576}"/>
              </a:ext>
            </a:extLst>
          </p:cNvPr>
          <p:cNvSpPr/>
          <p:nvPr/>
        </p:nvSpPr>
        <p:spPr>
          <a:xfrm>
            <a:off x="4752900" y="1698031"/>
            <a:ext cx="18704323" cy="3800461"/>
          </a:xfrm>
          <a:prstGeom prst="rect">
            <a:avLst/>
          </a:prstGeom>
        </p:spPr>
        <p:txBody>
          <a:bodyPr>
            <a:noAutofit/>
          </a:bodyPr>
          <a:lstStyle/>
          <a:p>
            <a:pPr>
              <a:lnSpc>
                <a:spcPct val="140000"/>
              </a:lnSpc>
              <a:spcBef>
                <a:spcPct val="20000"/>
              </a:spcBef>
            </a:pPr>
            <a:r>
              <a:rPr lang="en-US" sz="2500" b="1" i="0" kern="1200" baseline="0" dirty="0">
                <a:solidFill>
                  <a:schemeClr val="bg1"/>
                </a:solidFill>
                <a:latin typeface="ArialMT"/>
                <a:ea typeface="Roboto Light" charset="0"/>
                <a:cs typeface="Roboto Light" charset="0"/>
              </a:rPr>
              <a:t>James Holmes</a:t>
            </a:r>
          </a:p>
          <a:p>
            <a:pPr>
              <a:lnSpc>
                <a:spcPct val="140000"/>
              </a:lnSpc>
              <a:spcBef>
                <a:spcPct val="20000"/>
              </a:spcBef>
            </a:pPr>
            <a:r>
              <a:rPr lang="en-US" sz="2500" b="1" i="0" kern="1200" cap="all" baseline="0" dirty="0">
                <a:solidFill>
                  <a:schemeClr val="bg1"/>
                </a:solidFill>
                <a:latin typeface="ArialMT"/>
                <a:ea typeface="Roboto Light" charset="0"/>
                <a:cs typeface="Roboto Light" charset="0"/>
              </a:rPr>
              <a:t>PRESIDENT AND CO-FOUNDER</a:t>
            </a:r>
            <a:endParaRPr lang="en-US" sz="2500" b="0" i="0" kern="1200" cap="all" baseline="0" dirty="0">
              <a:solidFill>
                <a:schemeClr val="bg1"/>
              </a:solidFill>
              <a:latin typeface="ArialMT"/>
              <a:ea typeface="Roboto Light" charset="0"/>
              <a:cs typeface="Roboto Light" charset="0"/>
            </a:endParaRPr>
          </a:p>
          <a:p>
            <a:pPr>
              <a:lnSpc>
                <a:spcPct val="140000"/>
              </a:lnSpc>
              <a:spcBef>
                <a:spcPct val="20000"/>
              </a:spcBef>
            </a:pPr>
            <a:r>
              <a:rPr lang="en-US" sz="2500" b="0" i="0" kern="1200" baseline="0" dirty="0">
                <a:solidFill>
                  <a:schemeClr val="bg1"/>
                </a:solidFill>
                <a:latin typeface="ArialMT"/>
                <a:ea typeface="Roboto Light" charset="0"/>
                <a:cs typeface="Roboto Light" charset="0"/>
              </a:rPr>
              <a:t>Innovative strategist within banking and business Development with well over a decade of experience.</a:t>
            </a:r>
          </a:p>
          <a:p>
            <a:pPr>
              <a:lnSpc>
                <a:spcPct val="140000"/>
              </a:lnSpc>
              <a:spcBef>
                <a:spcPct val="20000"/>
              </a:spcBef>
            </a:pPr>
            <a:r>
              <a:rPr lang="en-US" sz="2500" b="0" i="0" kern="1200" baseline="0" dirty="0">
                <a:solidFill>
                  <a:schemeClr val="bg1"/>
                </a:solidFill>
                <a:latin typeface="ArialMT"/>
                <a:ea typeface="Roboto Light" charset="0"/>
                <a:cs typeface="Roboto Light" charset="0"/>
              </a:rPr>
              <a:t>Entrepreneur with a wide spectrum of experience and knowledge across several sectors and also Chairman of the Governors of a London College. Built the first China focused education investment company as CEO and grew the investment portfolio by 130% and net assets by £5.5m. Current portfolio valued at c.€40m after four years.</a:t>
            </a:r>
          </a:p>
        </p:txBody>
      </p:sp>
      <p:pic>
        <p:nvPicPr>
          <p:cNvPr id="11" name="Billede 5">
            <a:extLst>
              <a:ext uri="{FF2B5EF4-FFF2-40B4-BE49-F238E27FC236}">
                <a16:creationId xmlns:a16="http://schemas.microsoft.com/office/drawing/2014/main" id="{D3F714A6-A775-50C2-901E-633C94ABE6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198" y="6858794"/>
            <a:ext cx="3049178" cy="4134295"/>
          </a:xfrm>
          <a:prstGeom prst="rect">
            <a:avLst/>
          </a:prstGeom>
        </p:spPr>
      </p:pic>
      <p:sp>
        <p:nvSpPr>
          <p:cNvPr id="13" name="TextBox 12">
            <a:extLst>
              <a:ext uri="{FF2B5EF4-FFF2-40B4-BE49-F238E27FC236}">
                <a16:creationId xmlns:a16="http://schemas.microsoft.com/office/drawing/2014/main" id="{8E9A8D1F-EBDF-63EB-4C81-3AEB75BB6E6A}"/>
              </a:ext>
            </a:extLst>
          </p:cNvPr>
          <p:cNvSpPr txBox="1"/>
          <p:nvPr/>
        </p:nvSpPr>
        <p:spPr>
          <a:xfrm>
            <a:off x="457201" y="509954"/>
            <a:ext cx="23000024" cy="830997"/>
          </a:xfrm>
          <a:prstGeom prst="rect">
            <a:avLst/>
          </a:prstGeom>
          <a:noFill/>
        </p:spPr>
        <p:txBody>
          <a:bodyPr wrap="square" rtlCol="0">
            <a:spAutoFit/>
          </a:bodyPr>
          <a:lstStyle/>
          <a:p>
            <a:r>
              <a:rPr lang="en-US" b="1" dirty="0">
                <a:solidFill>
                  <a:schemeClr val="bg1"/>
                </a:solidFill>
                <a:latin typeface="ArialMT"/>
              </a:rPr>
              <a:t>Management Team</a:t>
            </a:r>
          </a:p>
        </p:txBody>
      </p:sp>
    </p:spTree>
    <p:extLst>
      <p:ext uri="{BB962C8B-B14F-4D97-AF65-F5344CB8AC3E}">
        <p14:creationId xmlns:p14="http://schemas.microsoft.com/office/powerpoint/2010/main" val="2775933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91717D-AE75-E0F6-2F2F-ECECBF626BA4}"/>
              </a:ext>
            </a:extLst>
          </p:cNvPr>
          <p:cNvSpPr txBox="1">
            <a:spLocks/>
          </p:cNvSpPr>
          <p:nvPr/>
        </p:nvSpPr>
        <p:spPr>
          <a:xfrm>
            <a:off x="23457224" y="12716118"/>
            <a:ext cx="586154" cy="415498"/>
          </a:xfrm>
          <a:prstGeom prst="rect">
            <a:avLst/>
          </a:prstGeom>
        </p:spPr>
        <p:txBody>
          <a:bodyPr vert="horz" lIns="91440" tIns="45720" rIns="91440" bIns="45720" rtlCol="0" anchor="ctr"/>
          <a:lstStyle>
            <a:defPPr>
              <a:defRPr lang="ru-RU"/>
            </a:defPPr>
            <a:lvl1pPr marL="0" algn="r" defTabSz="2438522" rtl="0" eaLnBrk="1" latinLnBrk="0" hangingPunct="1">
              <a:defRPr sz="1200" kern="1200">
                <a:solidFill>
                  <a:schemeClr val="tx1">
                    <a:tint val="75000"/>
                  </a:schemeClr>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fld id="{48F63A3B-78C7-47BE-AE5E-E10140E04643}" type="slidenum">
              <a:rPr lang="en-US" sz="2500" smtClean="0">
                <a:solidFill>
                  <a:schemeClr val="tx1"/>
                </a:solidFill>
              </a:rPr>
              <a:pPr/>
              <a:t>11</a:t>
            </a:fld>
            <a:endParaRPr lang="en-US" sz="2500" dirty="0">
              <a:solidFill>
                <a:schemeClr val="tx1"/>
              </a:solidFill>
            </a:endParaRPr>
          </a:p>
        </p:txBody>
      </p:sp>
      <p:pic>
        <p:nvPicPr>
          <p:cNvPr id="6" name="Picture 5" descr="Text, logo&#10;&#10;Description automatically generated">
            <a:extLst>
              <a:ext uri="{FF2B5EF4-FFF2-40B4-BE49-F238E27FC236}">
                <a16:creationId xmlns:a16="http://schemas.microsoft.com/office/drawing/2014/main" id="{41CAC6DB-5405-2679-3A36-7118D30813BA}"/>
              </a:ext>
            </a:extLst>
          </p:cNvPr>
          <p:cNvPicPr>
            <a:picLocks noChangeAspect="1"/>
          </p:cNvPicPr>
          <p:nvPr/>
        </p:nvPicPr>
        <p:blipFill rotWithShape="1">
          <a:blip r:embed="rId3">
            <a:extLst>
              <a:ext uri="{28A0092B-C50C-407E-A947-70E740481C1C}">
                <a14:useLocalDpi xmlns:a14="http://schemas.microsoft.com/office/drawing/2010/main" val="0"/>
              </a:ext>
            </a:extLst>
          </a:blip>
          <a:srcRect r="79864"/>
          <a:stretch/>
        </p:blipFill>
        <p:spPr>
          <a:xfrm>
            <a:off x="342210" y="12508369"/>
            <a:ext cx="993302" cy="830997"/>
          </a:xfrm>
          <a:prstGeom prst="rect">
            <a:avLst/>
          </a:prstGeom>
        </p:spPr>
      </p:pic>
      <p:sp>
        <p:nvSpPr>
          <p:cNvPr id="10" name="TextBox 9">
            <a:extLst>
              <a:ext uri="{FF2B5EF4-FFF2-40B4-BE49-F238E27FC236}">
                <a16:creationId xmlns:a16="http://schemas.microsoft.com/office/drawing/2014/main" id="{44736FB4-FF02-8F15-F6E7-F3FEDA524946}"/>
              </a:ext>
            </a:extLst>
          </p:cNvPr>
          <p:cNvSpPr txBox="1"/>
          <p:nvPr/>
        </p:nvSpPr>
        <p:spPr>
          <a:xfrm>
            <a:off x="3550750" y="12571821"/>
            <a:ext cx="17285676" cy="707886"/>
          </a:xfrm>
          <a:prstGeom prst="rect">
            <a:avLst/>
          </a:prstGeom>
          <a:noFill/>
        </p:spPr>
        <p:txBody>
          <a:bodyPr wrap="square" rtlCol="0">
            <a:spAutoFit/>
          </a:bodyPr>
          <a:lstStyle/>
          <a:p>
            <a:pPr algn="ctr"/>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sp>
        <p:nvSpPr>
          <p:cNvPr id="2" name="Rectangle 1">
            <a:extLst>
              <a:ext uri="{FF2B5EF4-FFF2-40B4-BE49-F238E27FC236}">
                <a16:creationId xmlns:a16="http://schemas.microsoft.com/office/drawing/2014/main" id="{78665058-5F5E-655A-6AFF-42525A9002DD}"/>
              </a:ext>
            </a:extLst>
          </p:cNvPr>
          <p:cNvSpPr/>
          <p:nvPr/>
        </p:nvSpPr>
        <p:spPr>
          <a:xfrm>
            <a:off x="0" y="0"/>
            <a:ext cx="24385588" cy="6201764"/>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8E9A8D1F-EBDF-63EB-4C81-3AEB75BB6E6A}"/>
              </a:ext>
            </a:extLst>
          </p:cNvPr>
          <p:cNvSpPr txBox="1"/>
          <p:nvPr/>
        </p:nvSpPr>
        <p:spPr>
          <a:xfrm>
            <a:off x="457201" y="509954"/>
            <a:ext cx="23000024" cy="830997"/>
          </a:xfrm>
          <a:prstGeom prst="rect">
            <a:avLst/>
          </a:prstGeom>
          <a:noFill/>
        </p:spPr>
        <p:txBody>
          <a:bodyPr wrap="square" rtlCol="0">
            <a:spAutoFit/>
          </a:bodyPr>
          <a:lstStyle/>
          <a:p>
            <a:r>
              <a:rPr lang="en-US" b="1" dirty="0">
                <a:solidFill>
                  <a:schemeClr val="bg1"/>
                </a:solidFill>
                <a:latin typeface="ArialMT"/>
              </a:rPr>
              <a:t>Key Employees</a:t>
            </a:r>
          </a:p>
        </p:txBody>
      </p:sp>
      <p:sp>
        <p:nvSpPr>
          <p:cNvPr id="3" name="Rectangle 2">
            <a:extLst>
              <a:ext uri="{FF2B5EF4-FFF2-40B4-BE49-F238E27FC236}">
                <a16:creationId xmlns:a16="http://schemas.microsoft.com/office/drawing/2014/main" id="{F1D230E5-39C5-B1E0-70CB-E63C153D7F69}"/>
              </a:ext>
            </a:extLst>
          </p:cNvPr>
          <p:cNvSpPr/>
          <p:nvPr/>
        </p:nvSpPr>
        <p:spPr>
          <a:xfrm>
            <a:off x="4773781" y="7993010"/>
            <a:ext cx="18107099" cy="2724112"/>
          </a:xfrm>
          <a:prstGeom prst="rect">
            <a:avLst/>
          </a:prstGeom>
        </p:spPr>
        <p:txBody>
          <a:bodyPr>
            <a:noAutofit/>
          </a:bodyPr>
          <a:lstStyle/>
          <a:p>
            <a:pPr>
              <a:lnSpc>
                <a:spcPct val="140000"/>
              </a:lnSpc>
              <a:spcBef>
                <a:spcPct val="20000"/>
              </a:spcBef>
            </a:pPr>
            <a:r>
              <a:rPr lang="en-US" sz="2000" b="1" i="0" kern="1200" baseline="0" dirty="0">
                <a:solidFill>
                  <a:schemeClr val="tx2"/>
                </a:solidFill>
                <a:latin typeface="+mn-lt"/>
                <a:ea typeface="Roboto Light" charset="0"/>
                <a:cs typeface="Roboto Light" charset="0"/>
              </a:rPr>
              <a:t>Frederik Gerstrøm</a:t>
            </a:r>
          </a:p>
          <a:p>
            <a:pPr>
              <a:lnSpc>
                <a:spcPct val="140000"/>
              </a:lnSpc>
              <a:spcBef>
                <a:spcPct val="20000"/>
              </a:spcBef>
            </a:pPr>
            <a:r>
              <a:rPr lang="en-US" sz="1800" b="1" i="0" kern="1200" cap="all" baseline="0" dirty="0">
                <a:solidFill>
                  <a:schemeClr val="tx2"/>
                </a:solidFill>
                <a:latin typeface="+mn-lt"/>
                <a:ea typeface="Roboto Light" charset="0"/>
                <a:cs typeface="Roboto Light" charset="0"/>
              </a:rPr>
              <a:t>COO</a:t>
            </a:r>
          </a:p>
          <a:p>
            <a:pPr>
              <a:lnSpc>
                <a:spcPct val="140000"/>
              </a:lnSpc>
              <a:spcBef>
                <a:spcPct val="20000"/>
              </a:spcBef>
            </a:pPr>
            <a:endParaRPr lang="en-US" sz="1800" b="1" i="0" kern="1200" cap="all" baseline="0" dirty="0">
              <a:solidFill>
                <a:schemeClr val="tx2"/>
              </a:solidFill>
              <a:latin typeface="+mn-lt"/>
              <a:ea typeface="Roboto Light" charset="0"/>
              <a:cs typeface="Roboto Light" charset="0"/>
            </a:endParaRPr>
          </a:p>
          <a:p>
            <a:pPr>
              <a:lnSpc>
                <a:spcPct val="140000"/>
              </a:lnSpc>
              <a:spcBef>
                <a:spcPct val="20000"/>
              </a:spcBef>
            </a:pPr>
            <a:r>
              <a:rPr lang="en-US" sz="2000" b="0" i="0" kern="1200" baseline="0" dirty="0">
                <a:solidFill>
                  <a:schemeClr val="tx2"/>
                </a:solidFill>
                <a:latin typeface="+mn-lt"/>
                <a:ea typeface="Roboto Light" charset="0"/>
                <a:cs typeface="Roboto Light" charset="0"/>
              </a:rPr>
              <a:t>Mr. Gerstrøm has studied Business Law, Data analysis and Managerial Economics from Copenhagen Busines</a:t>
            </a:r>
            <a:r>
              <a:rPr lang="en-US" sz="2000" dirty="0">
                <a:solidFill>
                  <a:schemeClr val="tx2"/>
                </a:solidFill>
                <a:ea typeface="Roboto Light" charset="0"/>
                <a:cs typeface="Roboto Light" charset="0"/>
              </a:rPr>
              <a:t>s School in 2015 and 2016. </a:t>
            </a:r>
            <a:r>
              <a:rPr lang="en-US" sz="2000" b="0" i="0" kern="1200" baseline="0" dirty="0">
                <a:solidFill>
                  <a:schemeClr val="tx2"/>
                </a:solidFill>
                <a:latin typeface="+mn-lt"/>
                <a:ea typeface="Roboto Light" charset="0"/>
                <a:cs typeface="Roboto Light" charset="0"/>
              </a:rPr>
              <a:t>Mr. Gerstrøm is an experienced executive, who has been Operations Excellence Manager and Head of Department &amp; Auditor in the largest Internet and Telecom company in Denmark, YouSee between 2016 - 2019</a:t>
            </a:r>
            <a:r>
              <a:rPr lang="en-US" sz="2000" dirty="0">
                <a:solidFill>
                  <a:schemeClr val="tx2"/>
                </a:solidFill>
                <a:ea typeface="Roboto Light" charset="0"/>
                <a:cs typeface="Roboto Light" charset="0"/>
              </a:rPr>
              <a:t>. From 2019 and until joining Valens Pay, he was Business Partner in Transcom Worldwide, we he led Project Management Teams with Root cause analysis, implementation of business intelligence solution and reporting.</a:t>
            </a:r>
            <a:endParaRPr lang="en-US" sz="2000" b="0" i="0" kern="1200" baseline="0" dirty="0">
              <a:solidFill>
                <a:schemeClr val="tx2"/>
              </a:solidFill>
              <a:latin typeface="+mn-lt"/>
              <a:ea typeface="Roboto Light" charset="0"/>
              <a:cs typeface="Roboto Light" charset="0"/>
            </a:endParaRPr>
          </a:p>
        </p:txBody>
      </p:sp>
      <p:sp>
        <p:nvSpPr>
          <p:cNvPr id="7" name="Rectangle 6">
            <a:extLst>
              <a:ext uri="{FF2B5EF4-FFF2-40B4-BE49-F238E27FC236}">
                <a16:creationId xmlns:a16="http://schemas.microsoft.com/office/drawing/2014/main" id="{2BB77875-1D65-E80A-EB7E-B06100CF631C}"/>
              </a:ext>
            </a:extLst>
          </p:cNvPr>
          <p:cNvSpPr/>
          <p:nvPr/>
        </p:nvSpPr>
        <p:spPr>
          <a:xfrm>
            <a:off x="4752901" y="1698031"/>
            <a:ext cx="13727604" cy="3800461"/>
          </a:xfrm>
          <a:prstGeom prst="rect">
            <a:avLst/>
          </a:prstGeom>
        </p:spPr>
        <p:txBody>
          <a:bodyPr>
            <a:noAutofit/>
          </a:bodyPr>
          <a:lstStyle/>
          <a:p>
            <a:pPr>
              <a:lnSpc>
                <a:spcPct val="140000"/>
              </a:lnSpc>
              <a:spcBef>
                <a:spcPct val="20000"/>
              </a:spcBef>
            </a:pPr>
            <a:r>
              <a:rPr lang="en-US" sz="2000" b="1" i="0" kern="1200" baseline="0" dirty="0">
                <a:solidFill>
                  <a:schemeClr val="bg1"/>
                </a:solidFill>
                <a:latin typeface="+mn-lt"/>
                <a:ea typeface="Roboto Light" charset="0"/>
                <a:cs typeface="Roboto Light" charset="0"/>
              </a:rPr>
              <a:t>Danny Le</a:t>
            </a:r>
          </a:p>
          <a:p>
            <a:pPr>
              <a:lnSpc>
                <a:spcPct val="140000"/>
              </a:lnSpc>
              <a:spcBef>
                <a:spcPct val="20000"/>
              </a:spcBef>
            </a:pPr>
            <a:r>
              <a:rPr lang="en-US" sz="1800" b="1" i="0" kern="1200" cap="all" baseline="0" dirty="0">
                <a:solidFill>
                  <a:schemeClr val="bg1"/>
                </a:solidFill>
                <a:latin typeface="+mn-lt"/>
                <a:ea typeface="Roboto Light" charset="0"/>
                <a:cs typeface="Roboto Light" charset="0"/>
              </a:rPr>
              <a:t>HEAD OF DEVELOPMENT</a:t>
            </a:r>
          </a:p>
          <a:p>
            <a:pPr>
              <a:lnSpc>
                <a:spcPct val="140000"/>
              </a:lnSpc>
              <a:spcBef>
                <a:spcPct val="20000"/>
              </a:spcBef>
            </a:pPr>
            <a:endParaRPr lang="en-US" sz="2000" b="0" i="0" kern="1200" cap="all" baseline="0" dirty="0">
              <a:solidFill>
                <a:schemeClr val="bg1"/>
              </a:solidFill>
              <a:latin typeface="+mn-lt"/>
              <a:ea typeface="Roboto Light" charset="0"/>
              <a:cs typeface="Roboto Light" charset="0"/>
            </a:endParaRPr>
          </a:p>
          <a:p>
            <a:pPr>
              <a:lnSpc>
                <a:spcPct val="140000"/>
              </a:lnSpc>
              <a:spcBef>
                <a:spcPct val="20000"/>
              </a:spcBef>
            </a:pPr>
            <a:r>
              <a:rPr lang="en-US" sz="2000" b="0" i="0" kern="1200" baseline="0" dirty="0">
                <a:solidFill>
                  <a:schemeClr val="bg1"/>
                </a:solidFill>
                <a:latin typeface="+mn-lt"/>
                <a:ea typeface="Roboto Light" charset="0"/>
                <a:cs typeface="Roboto Light" charset="0"/>
              </a:rPr>
              <a:t>Mr. Le holds a Bachelor of Commerce from 2016 from the Van Lang University in Vietnam, and has as well completed multiple IT development courses from University of Alberta, Canada and University of Michigan, USA. </a:t>
            </a:r>
          </a:p>
          <a:p>
            <a:pPr>
              <a:lnSpc>
                <a:spcPct val="140000"/>
              </a:lnSpc>
              <a:spcBef>
                <a:spcPct val="20000"/>
              </a:spcBef>
            </a:pPr>
            <a:r>
              <a:rPr lang="en-US" sz="2000" dirty="0">
                <a:solidFill>
                  <a:schemeClr val="bg1"/>
                </a:solidFill>
                <a:ea typeface="Roboto Light" charset="0"/>
                <a:cs typeface="Roboto Light" charset="0"/>
              </a:rPr>
              <a:t>Mr. Le is an e</a:t>
            </a:r>
            <a:r>
              <a:rPr lang="en-US" sz="2000" b="0" i="0" kern="1200" baseline="0" dirty="0">
                <a:solidFill>
                  <a:schemeClr val="bg1"/>
                </a:solidFill>
                <a:latin typeface="+mn-lt"/>
                <a:ea typeface="Roboto Light" charset="0"/>
                <a:cs typeface="Roboto Light" charset="0"/>
              </a:rPr>
              <a:t>xperienced IT Business developer with vast experience in analyzing requirement for the developing of online user platforms. He has lastly been with Lumens, a </a:t>
            </a:r>
            <a:r>
              <a:rPr lang="en-US" sz="2000" dirty="0">
                <a:solidFill>
                  <a:schemeClr val="bg1"/>
                </a:solidFill>
                <a:ea typeface="Roboto Light" charset="0"/>
                <a:cs typeface="Roboto Light" charset="0"/>
              </a:rPr>
              <a:t>Singaporean business, where he was part of developing the user platform car rentals including client onboarding, rentals/leasing and payments.</a:t>
            </a:r>
            <a:endParaRPr lang="en-US" sz="2000" b="0" i="0" kern="1200" baseline="0" dirty="0">
              <a:solidFill>
                <a:schemeClr val="bg1"/>
              </a:solidFill>
              <a:latin typeface="+mn-lt"/>
              <a:ea typeface="Roboto Light" charset="0"/>
              <a:cs typeface="Roboto Light" charset="0"/>
            </a:endParaRPr>
          </a:p>
        </p:txBody>
      </p:sp>
    </p:spTree>
    <p:extLst>
      <p:ext uri="{BB962C8B-B14F-4D97-AF65-F5344CB8AC3E}">
        <p14:creationId xmlns:p14="http://schemas.microsoft.com/office/powerpoint/2010/main" val="2780369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40AF98B-8450-3CA3-484A-38F78B857C46}"/>
              </a:ext>
            </a:extLst>
          </p:cNvPr>
          <p:cNvSpPr/>
          <p:nvPr/>
        </p:nvSpPr>
        <p:spPr>
          <a:xfrm>
            <a:off x="468414" y="34928"/>
            <a:ext cx="13898218" cy="13647730"/>
          </a:xfrm>
          <a:custGeom>
            <a:avLst/>
            <a:gdLst>
              <a:gd name="connsiteX0" fmla="*/ 0 w 14057915"/>
              <a:gd name="connsiteY0" fmla="*/ 0 h 13717586"/>
              <a:gd name="connsiteX1" fmla="*/ 13832246 w 14057915"/>
              <a:gd name="connsiteY1" fmla="*/ 0 h 13717586"/>
              <a:gd name="connsiteX2" fmla="*/ 13905737 w 14057915"/>
              <a:gd name="connsiteY2" fmla="*/ 439376 h 13717586"/>
              <a:gd name="connsiteX3" fmla="*/ 14057915 w 14057915"/>
              <a:gd name="connsiteY3" fmla="*/ 2584523 h 13717586"/>
              <a:gd name="connsiteX4" fmla="*/ 9742629 w 14057915"/>
              <a:gd name="connsiteY4" fmla="*/ 13114540 h 13717586"/>
              <a:gd name="connsiteX5" fmla="*/ 9112970 w 14057915"/>
              <a:gd name="connsiteY5" fmla="*/ 13717586 h 13717586"/>
              <a:gd name="connsiteX6" fmla="*/ 0 w 14057915"/>
              <a:gd name="connsiteY6" fmla="*/ 13717586 h 1371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57915" h="13717586">
                <a:moveTo>
                  <a:pt x="0" y="0"/>
                </a:moveTo>
                <a:lnTo>
                  <a:pt x="13832246" y="0"/>
                </a:lnTo>
                <a:lnTo>
                  <a:pt x="13905737" y="439376"/>
                </a:lnTo>
                <a:cubicBezTo>
                  <a:pt x="14006024" y="1139974"/>
                  <a:pt x="14057915" y="1856186"/>
                  <a:pt x="14057915" y="2584523"/>
                </a:cubicBezTo>
                <a:cubicBezTo>
                  <a:pt x="14057915" y="6687464"/>
                  <a:pt x="12411189" y="10405781"/>
                  <a:pt x="9742629" y="13114540"/>
                </a:cubicBezTo>
                <a:lnTo>
                  <a:pt x="9112970" y="13717586"/>
                </a:lnTo>
                <a:lnTo>
                  <a:pt x="0" y="13717586"/>
                </a:lnTo>
                <a:close/>
              </a:path>
            </a:pathLst>
          </a:cu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1DAAF681-44EC-DE27-483A-D8D784F21CBF}"/>
              </a:ext>
            </a:extLst>
          </p:cNvPr>
          <p:cNvSpPr txBox="1"/>
          <p:nvPr/>
        </p:nvSpPr>
        <p:spPr>
          <a:xfrm>
            <a:off x="15486073" y="937031"/>
            <a:ext cx="7644876" cy="2066753"/>
          </a:xfrm>
          <a:prstGeom prst="rect">
            <a:avLst/>
          </a:prstGeom>
        </p:spPr>
        <p:txBody>
          <a:bodyPr vert="horz" lIns="182892" tIns="91446" rIns="182892" bIns="91446" rtlCol="0" anchor="ctr">
            <a:normAutofit/>
          </a:bodyPr>
          <a:lstStyle/>
          <a:p>
            <a:pPr>
              <a:lnSpc>
                <a:spcPct val="90000"/>
              </a:lnSpc>
              <a:spcBef>
                <a:spcPct val="0"/>
              </a:spcBef>
              <a:spcAft>
                <a:spcPts val="1200"/>
              </a:spcAft>
            </a:pPr>
            <a:r>
              <a:rPr lang="en-US" sz="5000" dirty="0">
                <a:latin typeface="Calibri" panose="020F0502020204030204" pitchFamily="34" charset="0"/>
                <a:ea typeface="+mj-ea"/>
                <a:cs typeface="+mj-cs"/>
              </a:rPr>
              <a:t>Contact Us</a:t>
            </a:r>
          </a:p>
        </p:txBody>
      </p:sp>
      <p:sp>
        <p:nvSpPr>
          <p:cNvPr id="9" name="Rectangle 8">
            <a:extLst>
              <a:ext uri="{FF2B5EF4-FFF2-40B4-BE49-F238E27FC236}">
                <a16:creationId xmlns:a16="http://schemas.microsoft.com/office/drawing/2014/main" id="{182BB457-E870-DE5F-A1BA-7DA260A437FB}"/>
              </a:ext>
            </a:extLst>
          </p:cNvPr>
          <p:cNvSpPr/>
          <p:nvPr/>
        </p:nvSpPr>
        <p:spPr>
          <a:xfrm>
            <a:off x="15431206" y="8890026"/>
            <a:ext cx="109735" cy="1097351"/>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highlight>
                <a:srgbClr val="FFD738"/>
              </a:highlight>
            </a:endParaRPr>
          </a:p>
        </p:txBody>
      </p:sp>
      <p:pic>
        <p:nvPicPr>
          <p:cNvPr id="6" name="Picture 5" descr="Diagram, engineering drawing, website&#10;&#10;Description automatically generated">
            <a:extLst>
              <a:ext uri="{FF2B5EF4-FFF2-40B4-BE49-F238E27FC236}">
                <a16:creationId xmlns:a16="http://schemas.microsoft.com/office/drawing/2014/main" id="{F9654E12-E1B8-FD00-F9ED-6286CCFC314A}"/>
              </a:ext>
            </a:extLst>
          </p:cNvPr>
          <p:cNvPicPr>
            <a:picLocks noChangeAspect="1"/>
          </p:cNvPicPr>
          <p:nvPr/>
        </p:nvPicPr>
        <p:blipFill rotWithShape="1">
          <a:blip r:embed="rId3">
            <a:extLst>
              <a:ext uri="{28A0092B-C50C-407E-A947-70E740481C1C}">
                <a14:useLocalDpi xmlns:a14="http://schemas.microsoft.com/office/drawing/2010/main" val="0"/>
              </a:ext>
            </a:extLst>
          </a:blip>
          <a:srcRect t="23444" b="35817"/>
          <a:stretch/>
        </p:blipFill>
        <p:spPr>
          <a:xfrm>
            <a:off x="0" y="34930"/>
            <a:ext cx="14057915" cy="1364773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2" name="TextBox 17">
            <a:extLst>
              <a:ext uri="{FF2B5EF4-FFF2-40B4-BE49-F238E27FC236}">
                <a16:creationId xmlns:a16="http://schemas.microsoft.com/office/drawing/2014/main" id="{02E95CB9-052A-818A-FFE6-33F61E8AE070}"/>
              </a:ext>
            </a:extLst>
          </p:cNvPr>
          <p:cNvSpPr txBox="1"/>
          <p:nvPr/>
        </p:nvSpPr>
        <p:spPr>
          <a:xfrm>
            <a:off x="15388541" y="2935081"/>
            <a:ext cx="6868753" cy="4401205"/>
          </a:xfrm>
          <a:prstGeom prst="rect">
            <a:avLst/>
          </a:prstGeom>
          <a:noFill/>
        </p:spPr>
        <p:txBody>
          <a:bodyPr wrap="square">
            <a:spAutoFit/>
          </a:bodyPr>
          <a:lstStyle/>
          <a:p>
            <a:pPr marL="215912"/>
            <a:r>
              <a:rPr lang="en-US" sz="4000" b="1" dirty="0">
                <a:latin typeface="Calibri" panose="020F0502020204030204" pitchFamily="34" charset="0"/>
                <a:cs typeface="Arial" panose="020B0604020202020204" pitchFamily="34" charset="0"/>
              </a:rPr>
              <a:t>VP Fintech Group Limited</a:t>
            </a:r>
          </a:p>
          <a:p>
            <a:pPr marL="215912"/>
            <a:r>
              <a:rPr lang="en-US" sz="4000" dirty="0">
                <a:latin typeface="Calibri" panose="020F0502020204030204" pitchFamily="34" charset="0"/>
                <a:cs typeface="Arial" panose="020B0604020202020204" pitchFamily="34" charset="0"/>
              </a:rPr>
              <a:t>First Floor, 85 Great Portland Street, London, United Kingdom, W1W 7LT</a:t>
            </a:r>
            <a:br>
              <a:rPr lang="en-US" sz="4000" dirty="0">
                <a:latin typeface="Calibri" panose="020F0502020204030204" pitchFamily="34" charset="0"/>
                <a:cs typeface="Arial" panose="020B0604020202020204" pitchFamily="34" charset="0"/>
              </a:rPr>
            </a:br>
            <a:r>
              <a:rPr lang="en-US" sz="4000" dirty="0">
                <a:latin typeface="Calibri" panose="020F0502020204030204" pitchFamily="34" charset="0"/>
                <a:cs typeface="Arial" panose="020B0604020202020204" pitchFamily="34" charset="0"/>
              </a:rPr>
              <a:t>E: </a:t>
            </a:r>
            <a:r>
              <a:rPr lang="en-US" sz="4000" dirty="0">
                <a:latin typeface="Calibri" panose="020F0502020204030204" pitchFamily="34" charset="0"/>
                <a:cs typeface="Arial" panose="020B0604020202020204" pitchFamily="34" charset="0"/>
                <a:hlinkClick r:id="rId4"/>
              </a:rPr>
              <a:t>info@vpfintechgroup.com</a:t>
            </a:r>
            <a:endParaRPr lang="en-US" sz="4000" dirty="0">
              <a:latin typeface="Calibri" panose="020F0502020204030204" pitchFamily="34" charset="0"/>
              <a:cs typeface="Arial" panose="020B0604020202020204" pitchFamily="34" charset="0"/>
            </a:endParaRPr>
          </a:p>
          <a:p>
            <a:pPr marL="215912"/>
            <a:r>
              <a:rPr lang="en-US" sz="4000" dirty="0">
                <a:latin typeface="Calibri" panose="020F0502020204030204" pitchFamily="34" charset="0"/>
                <a:cs typeface="Arial" panose="020B0604020202020204" pitchFamily="34" charset="0"/>
              </a:rPr>
              <a:t>W. </a:t>
            </a:r>
            <a:r>
              <a:rPr lang="en-US" sz="4000" dirty="0">
                <a:latin typeface="Calibri" panose="020F0502020204030204" pitchFamily="34" charset="0"/>
                <a:cs typeface="Arial" panose="020B0604020202020204" pitchFamily="34" charset="0"/>
                <a:hlinkClick r:id="rId5"/>
              </a:rPr>
              <a:t>www.vpfintechgroup.com</a:t>
            </a:r>
            <a:endParaRPr lang="en-US" sz="4000" dirty="0">
              <a:latin typeface="Calibri" panose="020F0502020204030204" pitchFamily="34" charset="0"/>
              <a:cs typeface="Arial" panose="020B0604020202020204" pitchFamily="34" charset="0"/>
            </a:endParaRPr>
          </a:p>
          <a:p>
            <a:pPr marL="215912"/>
            <a:endParaRPr lang="en-US" sz="4000" dirty="0">
              <a:latin typeface="Calibri" panose="020F0502020204030204" pitchFamily="34" charset="0"/>
              <a:cs typeface="Arial" panose="020B0604020202020204" pitchFamily="34" charset="0"/>
            </a:endParaRPr>
          </a:p>
        </p:txBody>
      </p:sp>
      <p:sp>
        <p:nvSpPr>
          <p:cNvPr id="3" name="TextBox 6">
            <a:extLst>
              <a:ext uri="{FF2B5EF4-FFF2-40B4-BE49-F238E27FC236}">
                <a16:creationId xmlns:a16="http://schemas.microsoft.com/office/drawing/2014/main" id="{2704738C-E2F6-1170-6887-E71C6F5A1DAF}"/>
              </a:ext>
            </a:extLst>
          </p:cNvPr>
          <p:cNvSpPr txBox="1"/>
          <p:nvPr/>
        </p:nvSpPr>
        <p:spPr>
          <a:xfrm>
            <a:off x="15486073" y="8721154"/>
            <a:ext cx="7644876" cy="1435093"/>
          </a:xfrm>
          <a:prstGeom prst="rect">
            <a:avLst/>
          </a:prstGeom>
        </p:spPr>
        <p:txBody>
          <a:bodyPr vert="horz" lIns="182892" tIns="91446" rIns="182892" bIns="91446" rtlCol="0" anchor="ctr">
            <a:normAutofit/>
          </a:bodyPr>
          <a:lstStyle/>
          <a:p>
            <a:pPr>
              <a:lnSpc>
                <a:spcPct val="90000"/>
              </a:lnSpc>
              <a:spcBef>
                <a:spcPct val="0"/>
              </a:spcBef>
              <a:spcAft>
                <a:spcPts val="1200"/>
              </a:spcAft>
            </a:pPr>
            <a:r>
              <a:rPr lang="en-US" sz="5000" dirty="0">
                <a:latin typeface="Calibri" panose="020F0502020204030204" pitchFamily="34" charset="0"/>
                <a:ea typeface="+mj-ea"/>
                <a:cs typeface="+mj-cs"/>
              </a:rPr>
              <a:t>Company Details</a:t>
            </a:r>
          </a:p>
        </p:txBody>
      </p:sp>
      <p:sp>
        <p:nvSpPr>
          <p:cNvPr id="4" name="Rectangle 8">
            <a:extLst>
              <a:ext uri="{FF2B5EF4-FFF2-40B4-BE49-F238E27FC236}">
                <a16:creationId xmlns:a16="http://schemas.microsoft.com/office/drawing/2014/main" id="{898D335A-AB35-A262-1231-DB9FB088E3AB}"/>
              </a:ext>
            </a:extLst>
          </p:cNvPr>
          <p:cNvSpPr/>
          <p:nvPr/>
        </p:nvSpPr>
        <p:spPr>
          <a:xfrm>
            <a:off x="15431206" y="1433901"/>
            <a:ext cx="109735" cy="1097351"/>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highlight>
                <a:srgbClr val="FFD738"/>
              </a:highlight>
            </a:endParaRPr>
          </a:p>
        </p:txBody>
      </p:sp>
      <p:sp>
        <p:nvSpPr>
          <p:cNvPr id="8" name="TextBox 17">
            <a:extLst>
              <a:ext uri="{FF2B5EF4-FFF2-40B4-BE49-F238E27FC236}">
                <a16:creationId xmlns:a16="http://schemas.microsoft.com/office/drawing/2014/main" id="{291040AB-C74C-D44C-FD9A-108F72B28225}"/>
              </a:ext>
            </a:extLst>
          </p:cNvPr>
          <p:cNvSpPr txBox="1"/>
          <p:nvPr/>
        </p:nvSpPr>
        <p:spPr>
          <a:xfrm>
            <a:off x="15431206" y="10007255"/>
            <a:ext cx="6868753" cy="2554545"/>
          </a:xfrm>
          <a:prstGeom prst="rect">
            <a:avLst/>
          </a:prstGeom>
          <a:noFill/>
        </p:spPr>
        <p:txBody>
          <a:bodyPr wrap="square">
            <a:spAutoFit/>
          </a:bodyPr>
          <a:lstStyle/>
          <a:p>
            <a:pPr marL="215912"/>
            <a:r>
              <a:rPr lang="en-US" sz="4000" dirty="0">
                <a:latin typeface="Calibri" panose="020F0502020204030204" pitchFamily="34" charset="0"/>
                <a:cs typeface="Arial" panose="020B0604020202020204" pitchFamily="34" charset="0"/>
              </a:rPr>
              <a:t>Company no. 16089511 </a:t>
            </a:r>
          </a:p>
          <a:p>
            <a:pPr marL="215912"/>
            <a:r>
              <a:rPr lang="en-US" sz="4000" dirty="0">
                <a:latin typeface="Calibri" panose="020F0502020204030204" pitchFamily="34" charset="0"/>
                <a:cs typeface="Arial" panose="020B0604020202020204" pitchFamily="34" charset="0"/>
              </a:rPr>
              <a:t>ISIN GB00BTXN3M11</a:t>
            </a:r>
          </a:p>
          <a:p>
            <a:pPr marL="215912"/>
            <a:r>
              <a:rPr lang="en-US" sz="4000" dirty="0">
                <a:latin typeface="Calibri" panose="020F0502020204030204" pitchFamily="34" charset="0"/>
                <a:cs typeface="Arial" panose="020B0604020202020204" pitchFamily="34" charset="0"/>
              </a:rPr>
              <a:t>LEI 6488R8Y28GU90AYR7863</a:t>
            </a:r>
          </a:p>
          <a:p>
            <a:pPr marL="215912"/>
            <a:r>
              <a:rPr lang="en-US" sz="4000" dirty="0">
                <a:latin typeface="Calibri" panose="020F0502020204030204" pitchFamily="34" charset="0"/>
                <a:cs typeface="Arial" panose="020B0604020202020204" pitchFamily="34" charset="0"/>
              </a:rPr>
              <a:t>Listed at Asset Match</a:t>
            </a:r>
          </a:p>
        </p:txBody>
      </p:sp>
    </p:spTree>
    <p:extLst>
      <p:ext uri="{BB962C8B-B14F-4D97-AF65-F5344CB8AC3E}">
        <p14:creationId xmlns:p14="http://schemas.microsoft.com/office/powerpoint/2010/main" val="1613078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E2ACC-BFA0-08C5-29A9-6497FF5A24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DC16E0-942D-85DA-57A3-965817BBBE88}"/>
              </a:ext>
            </a:extLst>
          </p:cNvPr>
          <p:cNvSpPr/>
          <p:nvPr/>
        </p:nvSpPr>
        <p:spPr>
          <a:xfrm>
            <a:off x="18052026" y="0"/>
            <a:ext cx="6333562" cy="13717588"/>
          </a:xfrm>
          <a:prstGeom prst="rect">
            <a:avLst/>
          </a:prstGeom>
          <a:solidFill>
            <a:srgbClr val="2428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744458A-8515-EC24-28EC-CA5B34F76A74}"/>
              </a:ext>
            </a:extLst>
          </p:cNvPr>
          <p:cNvSpPr txBox="1"/>
          <p:nvPr/>
        </p:nvSpPr>
        <p:spPr>
          <a:xfrm>
            <a:off x="838861" y="509954"/>
            <a:ext cx="22618364" cy="830997"/>
          </a:xfrm>
          <a:prstGeom prst="rect">
            <a:avLst/>
          </a:prstGeom>
          <a:noFill/>
        </p:spPr>
        <p:txBody>
          <a:bodyPr wrap="square" rtlCol="0">
            <a:spAutoFit/>
          </a:bodyPr>
          <a:lstStyle/>
          <a:p>
            <a:r>
              <a:rPr lang="en-US" b="1" dirty="0">
                <a:latin typeface="ArialMT"/>
              </a:rPr>
              <a:t>VP FINTECH GROUP</a:t>
            </a:r>
          </a:p>
        </p:txBody>
      </p:sp>
      <p:sp>
        <p:nvSpPr>
          <p:cNvPr id="4" name="Slide Number Placeholder 3">
            <a:extLst>
              <a:ext uri="{FF2B5EF4-FFF2-40B4-BE49-F238E27FC236}">
                <a16:creationId xmlns:a16="http://schemas.microsoft.com/office/drawing/2014/main" id="{DFCF998B-8CCD-F485-1F97-6EC29EB86BB3}"/>
              </a:ext>
            </a:extLst>
          </p:cNvPr>
          <p:cNvSpPr txBox="1">
            <a:spLocks/>
          </p:cNvSpPr>
          <p:nvPr/>
        </p:nvSpPr>
        <p:spPr>
          <a:xfrm>
            <a:off x="23457224" y="12716118"/>
            <a:ext cx="586154" cy="415498"/>
          </a:xfrm>
          <a:prstGeom prst="rect">
            <a:avLst/>
          </a:prstGeom>
        </p:spPr>
        <p:txBody>
          <a:bodyPr vert="horz" lIns="91440" tIns="45720" rIns="91440" bIns="45720" rtlCol="0" anchor="ctr"/>
          <a:lstStyle>
            <a:defPPr>
              <a:defRPr lang="ru-RU"/>
            </a:defPPr>
            <a:lvl1pPr marL="0" algn="r" defTabSz="2438522" rtl="0" eaLnBrk="1" latinLnBrk="0" hangingPunct="1">
              <a:defRPr sz="1200" kern="1200">
                <a:solidFill>
                  <a:schemeClr val="tx1">
                    <a:tint val="75000"/>
                  </a:schemeClr>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fld id="{48F63A3B-78C7-47BE-AE5E-E10140E04643}" type="slidenum">
              <a:rPr lang="en-US" sz="2500" smtClean="0">
                <a:solidFill>
                  <a:schemeClr val="tx1"/>
                </a:solidFill>
              </a:rPr>
              <a:pPr/>
              <a:t>2</a:t>
            </a:fld>
            <a:endParaRPr lang="en-US" sz="2500" dirty="0">
              <a:solidFill>
                <a:schemeClr val="tx1"/>
              </a:solidFill>
            </a:endParaRPr>
          </a:p>
        </p:txBody>
      </p:sp>
      <p:pic>
        <p:nvPicPr>
          <p:cNvPr id="6" name="Picture 5" descr="Text, logo&#10;&#10;Description automatically generated">
            <a:extLst>
              <a:ext uri="{FF2B5EF4-FFF2-40B4-BE49-F238E27FC236}">
                <a16:creationId xmlns:a16="http://schemas.microsoft.com/office/drawing/2014/main" id="{DC0F23C7-30C6-F630-E24A-8082DE558E4E}"/>
              </a:ext>
            </a:extLst>
          </p:cNvPr>
          <p:cNvPicPr>
            <a:picLocks noChangeAspect="1"/>
          </p:cNvPicPr>
          <p:nvPr/>
        </p:nvPicPr>
        <p:blipFill rotWithShape="1">
          <a:blip r:embed="rId3">
            <a:extLst>
              <a:ext uri="{28A0092B-C50C-407E-A947-70E740481C1C}">
                <a14:useLocalDpi xmlns:a14="http://schemas.microsoft.com/office/drawing/2010/main" val="0"/>
              </a:ext>
            </a:extLst>
          </a:blip>
          <a:srcRect r="79864"/>
          <a:stretch/>
        </p:blipFill>
        <p:spPr>
          <a:xfrm>
            <a:off x="342210" y="12508369"/>
            <a:ext cx="993302" cy="830997"/>
          </a:xfrm>
          <a:prstGeom prst="rect">
            <a:avLst/>
          </a:prstGeom>
        </p:spPr>
      </p:pic>
      <p:sp>
        <p:nvSpPr>
          <p:cNvPr id="10" name="TextBox 9">
            <a:extLst>
              <a:ext uri="{FF2B5EF4-FFF2-40B4-BE49-F238E27FC236}">
                <a16:creationId xmlns:a16="http://schemas.microsoft.com/office/drawing/2014/main" id="{79077FB3-D382-5351-D4F2-F12D72FE3432}"/>
              </a:ext>
            </a:extLst>
          </p:cNvPr>
          <p:cNvSpPr txBox="1"/>
          <p:nvPr/>
        </p:nvSpPr>
        <p:spPr>
          <a:xfrm>
            <a:off x="1780944" y="12394149"/>
            <a:ext cx="13409895" cy="1015663"/>
          </a:xfrm>
          <a:prstGeom prst="rect">
            <a:avLst/>
          </a:prstGeom>
          <a:noFill/>
        </p:spPr>
        <p:txBody>
          <a:bodyPr wrap="square" rtlCol="0">
            <a:spAutoFit/>
          </a:bodyPr>
          <a:lstStyle/>
          <a:p>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sp>
        <p:nvSpPr>
          <p:cNvPr id="11" name="Oval 10">
            <a:extLst>
              <a:ext uri="{FF2B5EF4-FFF2-40B4-BE49-F238E27FC236}">
                <a16:creationId xmlns:a16="http://schemas.microsoft.com/office/drawing/2014/main" id="{8037A84D-9A4A-DDDA-DED8-66F8160D57C9}"/>
              </a:ext>
            </a:extLst>
          </p:cNvPr>
          <p:cNvSpPr/>
          <p:nvPr/>
        </p:nvSpPr>
        <p:spPr>
          <a:xfrm>
            <a:off x="15456310" y="4028548"/>
            <a:ext cx="5456904" cy="5456904"/>
          </a:xfrm>
          <a:prstGeom prst="ellipse">
            <a:avLst/>
          </a:prstGeom>
          <a:solidFill>
            <a:schemeClr val="bg1"/>
          </a:solidFill>
          <a:ln w="127000">
            <a:solidFill>
              <a:srgbClr val="242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kstfelt 6">
            <a:extLst>
              <a:ext uri="{FF2B5EF4-FFF2-40B4-BE49-F238E27FC236}">
                <a16:creationId xmlns:a16="http://schemas.microsoft.com/office/drawing/2014/main" id="{4257CA20-9193-645B-F502-3F3B3ECCE6DA}"/>
              </a:ext>
            </a:extLst>
          </p:cNvPr>
          <p:cNvSpPr txBox="1"/>
          <p:nvPr/>
        </p:nvSpPr>
        <p:spPr>
          <a:xfrm>
            <a:off x="838861" y="2975364"/>
            <a:ext cx="14373484" cy="8066584"/>
          </a:xfrm>
          <a:prstGeom prst="rect">
            <a:avLst/>
          </a:prstGeom>
        </p:spPr>
        <p:txBody>
          <a:bodyPr vert="horz" lIns="91440" tIns="45720" rIns="91440" bIns="45720" rtlCol="0" anchor="ctr">
            <a:noAutofit/>
          </a:bodyPr>
          <a:lstStyle/>
          <a:p>
            <a:pPr defTabSz="914400">
              <a:lnSpc>
                <a:spcPct val="90000"/>
              </a:lnSpc>
              <a:spcAft>
                <a:spcPts val="600"/>
              </a:spcAft>
            </a:pPr>
            <a:r>
              <a:rPr lang="en-US" sz="3500" dirty="0">
                <a:latin typeface="ArialMT"/>
                <a:cs typeface="Arial" panose="020B0604020202020204" pitchFamily="34" charset="0"/>
              </a:rPr>
              <a:t>COMPANY INFORMATION</a:t>
            </a:r>
          </a:p>
          <a:p>
            <a:pPr defTabSz="914400">
              <a:lnSpc>
                <a:spcPct val="90000"/>
              </a:lnSpc>
              <a:spcAft>
                <a:spcPts val="600"/>
              </a:spcAft>
            </a:pPr>
            <a:r>
              <a:rPr lang="en-US" sz="3500" dirty="0">
                <a:latin typeface="ArialMT"/>
                <a:cs typeface="Arial" panose="020B0604020202020204" pitchFamily="34" charset="0"/>
              </a:rPr>
              <a:t>Founded in 2024, VP Fintech Group is a UK-based international company, that is the parent company for the Canadian fintech business challenger Valens Pay Limited (www.valenspay.com). </a:t>
            </a:r>
          </a:p>
          <a:p>
            <a:pPr defTabSz="914400">
              <a:lnSpc>
                <a:spcPct val="90000"/>
              </a:lnSpc>
              <a:spcAft>
                <a:spcPts val="600"/>
              </a:spcAft>
            </a:pPr>
            <a:endParaRPr lang="en-US" sz="3500" dirty="0">
              <a:latin typeface="ArialMT"/>
              <a:cs typeface="Arial" panose="020B0604020202020204" pitchFamily="34" charset="0"/>
            </a:endParaRPr>
          </a:p>
          <a:p>
            <a:pPr defTabSz="914400">
              <a:lnSpc>
                <a:spcPct val="90000"/>
              </a:lnSpc>
              <a:spcAft>
                <a:spcPts val="600"/>
              </a:spcAft>
            </a:pPr>
            <a:r>
              <a:rPr lang="en-US" sz="3500" dirty="0">
                <a:latin typeface="ArialMT"/>
                <a:cs typeface="Arial" panose="020B0604020202020204" pitchFamily="34" charset="0"/>
              </a:rPr>
              <a:t>VALENS PAY</a:t>
            </a:r>
          </a:p>
          <a:p>
            <a:pPr defTabSz="914400">
              <a:lnSpc>
                <a:spcPct val="90000"/>
              </a:lnSpc>
              <a:spcAft>
                <a:spcPts val="600"/>
              </a:spcAft>
            </a:pPr>
            <a:r>
              <a:rPr lang="en-US" sz="3500" dirty="0">
                <a:latin typeface="ArialMT"/>
                <a:cs typeface="Arial" panose="020B0604020202020204" pitchFamily="34" charset="0"/>
              </a:rPr>
              <a:t>Valens Pay has developed it’s own fintech platform and infrastructure which allows users globally to take advantage of accounts, payments, forex, cards and investments. These services are offered directly to users and also via a white label platform for corporate partners. Additionally, Valens Pay offers an efficient Payment Gateway for several corporates.</a:t>
            </a:r>
          </a:p>
          <a:p>
            <a:pPr defTabSz="914400">
              <a:lnSpc>
                <a:spcPct val="90000"/>
              </a:lnSpc>
              <a:spcAft>
                <a:spcPts val="600"/>
              </a:spcAft>
            </a:pPr>
            <a:endParaRPr lang="en-US" sz="3500" dirty="0">
              <a:latin typeface="ArialMT"/>
              <a:cs typeface="Arial" panose="020B0604020202020204" pitchFamily="34" charset="0"/>
            </a:endParaRPr>
          </a:p>
          <a:p>
            <a:pPr defTabSz="914400">
              <a:lnSpc>
                <a:spcPct val="90000"/>
              </a:lnSpc>
              <a:spcAft>
                <a:spcPts val="600"/>
              </a:spcAft>
            </a:pPr>
            <a:r>
              <a:rPr lang="en-US" sz="3500" dirty="0">
                <a:latin typeface="ArialMT"/>
                <a:cs typeface="Arial" panose="020B0604020202020204" pitchFamily="34" charset="0"/>
              </a:rPr>
              <a:t>All the white label services as well as the Payment Gateway are available via API, which enables partners to adapt it directly into their own platforms.</a:t>
            </a:r>
          </a:p>
          <a:p>
            <a:pPr defTabSz="914400">
              <a:lnSpc>
                <a:spcPct val="90000"/>
              </a:lnSpc>
              <a:spcAft>
                <a:spcPts val="600"/>
              </a:spcAft>
            </a:pPr>
            <a:endParaRPr lang="en-US" sz="3000" dirty="0">
              <a:latin typeface="ArialMT"/>
              <a:cs typeface="Arial" panose="020B0604020202020204" pitchFamily="34" charset="0"/>
            </a:endParaRPr>
          </a:p>
        </p:txBody>
      </p:sp>
      <p:pic>
        <p:nvPicPr>
          <p:cNvPr id="7" name="Billede 6" descr="Et billede, der indeholder symbol, Font/skrifttype, logo, Grafik&#10;&#10;Automatisk genereret beskrivelse">
            <a:extLst>
              <a:ext uri="{FF2B5EF4-FFF2-40B4-BE49-F238E27FC236}">
                <a16:creationId xmlns:a16="http://schemas.microsoft.com/office/drawing/2014/main" id="{063BF1D4-264A-08A9-A3DE-220810F46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76930" y="5444147"/>
            <a:ext cx="3211023" cy="2829293"/>
          </a:xfrm>
          <a:prstGeom prst="rect">
            <a:avLst/>
          </a:prstGeom>
        </p:spPr>
      </p:pic>
    </p:spTree>
    <p:extLst>
      <p:ext uri="{BB962C8B-B14F-4D97-AF65-F5344CB8AC3E}">
        <p14:creationId xmlns:p14="http://schemas.microsoft.com/office/powerpoint/2010/main" val="270741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93;p23">
            <a:extLst>
              <a:ext uri="{FF2B5EF4-FFF2-40B4-BE49-F238E27FC236}">
                <a16:creationId xmlns:a16="http://schemas.microsoft.com/office/drawing/2014/main" id="{89ABFC36-54F0-4B3D-8CC8-C9033762CBDB}"/>
              </a:ext>
            </a:extLst>
          </p:cNvPr>
          <p:cNvSpPr/>
          <p:nvPr/>
        </p:nvSpPr>
        <p:spPr>
          <a:xfrm>
            <a:off x="7973632" y="1567096"/>
            <a:ext cx="15790951" cy="10930864"/>
          </a:xfrm>
          <a:custGeom>
            <a:avLst/>
            <a:gdLst/>
            <a:ahLst/>
            <a:cxnLst/>
            <a:rect l="l" t="t" r="r" b="b"/>
            <a:pathLst>
              <a:path w="11891010" h="5690234" extrusionOk="0">
                <a:moveTo>
                  <a:pt x="11890477" y="0"/>
                </a:moveTo>
                <a:lnTo>
                  <a:pt x="0" y="0"/>
                </a:lnTo>
                <a:lnTo>
                  <a:pt x="0" y="101587"/>
                </a:lnTo>
                <a:lnTo>
                  <a:pt x="0" y="5690070"/>
                </a:lnTo>
                <a:lnTo>
                  <a:pt x="11890477" y="5690070"/>
                </a:lnTo>
                <a:lnTo>
                  <a:pt x="11890477" y="101587"/>
                </a:lnTo>
                <a:lnTo>
                  <a:pt x="11890477" y="0"/>
                </a:lnTo>
                <a:close/>
              </a:path>
            </a:pathLst>
          </a:custGeom>
          <a:solidFill>
            <a:srgbClr val="242852"/>
          </a:solidFill>
          <a:ln>
            <a:noFill/>
          </a:ln>
        </p:spPr>
        <p:txBody>
          <a:bodyPr spcFirstLastPara="1" wrap="square" lIns="0" tIns="0" rIns="0" bIns="0" anchor="t" anchorCtr="0">
            <a:noAutofit/>
          </a:bodyPr>
          <a:lstStyle/>
          <a:p>
            <a:endParaRPr sz="2667">
              <a:latin typeface="Calibri" panose="020F0502020204030204" pitchFamily="34" charset="0"/>
              <a:cs typeface="Calibri" panose="020F0502020204030204" pitchFamily="34" charset="0"/>
            </a:endParaRPr>
          </a:p>
        </p:txBody>
      </p:sp>
      <p:sp>
        <p:nvSpPr>
          <p:cNvPr id="4" name="Google Shape;197;p23">
            <a:extLst>
              <a:ext uri="{FF2B5EF4-FFF2-40B4-BE49-F238E27FC236}">
                <a16:creationId xmlns:a16="http://schemas.microsoft.com/office/drawing/2014/main" id="{1EAF16E8-50B9-AE57-F420-68485210C68F}"/>
              </a:ext>
            </a:extLst>
          </p:cNvPr>
          <p:cNvSpPr txBox="1">
            <a:spLocks/>
          </p:cNvSpPr>
          <p:nvPr/>
        </p:nvSpPr>
        <p:spPr>
          <a:xfrm>
            <a:off x="7985232" y="383251"/>
            <a:ext cx="17852362" cy="865640"/>
          </a:xfrm>
          <a:prstGeom prst="rect">
            <a:avLst/>
          </a:prstGeom>
          <a:noFill/>
          <a:ln>
            <a:noFill/>
          </a:ln>
        </p:spPr>
        <p:txBody>
          <a:bodyPr spcFirstLastPara="1" wrap="square" lIns="0" tIns="19068"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3868"/>
            <a:r>
              <a:rPr lang="en-US" sz="5500" b="1" dirty="0">
                <a:latin typeface="Calibri" panose="020F0502020204030204" pitchFamily="34" charset="0"/>
                <a:cs typeface="Calibri" panose="020F0502020204030204" pitchFamily="34" charset="0"/>
              </a:rPr>
              <a:t>Valens Pay: </a:t>
            </a:r>
            <a:r>
              <a:rPr lang="en-US" sz="5500" dirty="0">
                <a:latin typeface="Calibri" panose="020F0502020204030204" pitchFamily="34" charset="0"/>
                <a:cs typeface="Calibri" panose="020F0502020204030204" pitchFamily="34" charset="0"/>
              </a:rPr>
              <a:t>Overview</a:t>
            </a:r>
            <a:endParaRPr lang="en-US" sz="5500" b="1" dirty="0">
              <a:latin typeface="Calibri" panose="020F0502020204030204" pitchFamily="34" charset="0"/>
              <a:cs typeface="Calibri" panose="020F0502020204030204" pitchFamily="34" charset="0"/>
            </a:endParaRPr>
          </a:p>
        </p:txBody>
      </p:sp>
      <p:sp>
        <p:nvSpPr>
          <p:cNvPr id="5" name="Google Shape;200;p23">
            <a:extLst>
              <a:ext uri="{FF2B5EF4-FFF2-40B4-BE49-F238E27FC236}">
                <a16:creationId xmlns:a16="http://schemas.microsoft.com/office/drawing/2014/main" id="{8F0E1D5B-1946-7BAA-C3F1-AA9CDD1A0DAF}"/>
              </a:ext>
            </a:extLst>
          </p:cNvPr>
          <p:cNvSpPr txBox="1"/>
          <p:nvPr/>
        </p:nvSpPr>
        <p:spPr>
          <a:xfrm>
            <a:off x="6167735" y="2782128"/>
            <a:ext cx="17335529" cy="1344088"/>
          </a:xfrm>
          <a:prstGeom prst="rect">
            <a:avLst/>
          </a:prstGeom>
          <a:noFill/>
          <a:ln>
            <a:noFill/>
          </a:ln>
        </p:spPr>
        <p:txBody>
          <a:bodyPr spcFirstLastPara="1" wrap="square" lIns="0" tIns="0" rIns="0" bIns="0" anchor="t" anchorCtr="0">
            <a:noAutofit/>
          </a:bodyPr>
          <a:lstStyle/>
          <a:p>
            <a:endParaRPr sz="1867" dirty="0">
              <a:solidFill>
                <a:srgbClr val="6F6F6F"/>
              </a:solidFill>
              <a:latin typeface="Calibri" panose="020F0502020204030204" pitchFamily="34" charset="0"/>
              <a:ea typeface="Helvetica Neue"/>
              <a:cs typeface="Calibri" panose="020F0502020204030204" pitchFamily="34" charset="0"/>
              <a:sym typeface="Helvetica Neue"/>
            </a:endParaRPr>
          </a:p>
        </p:txBody>
      </p:sp>
      <p:cxnSp>
        <p:nvCxnSpPr>
          <p:cNvPr id="6" name="Google Shape;201;p23">
            <a:extLst>
              <a:ext uri="{FF2B5EF4-FFF2-40B4-BE49-F238E27FC236}">
                <a16:creationId xmlns:a16="http://schemas.microsoft.com/office/drawing/2014/main" id="{E70D83C5-4F10-71FD-7803-B32D71B4FDEE}"/>
              </a:ext>
            </a:extLst>
          </p:cNvPr>
          <p:cNvCxnSpPr>
            <a:cxnSpLocks/>
          </p:cNvCxnSpPr>
          <p:nvPr/>
        </p:nvCxnSpPr>
        <p:spPr>
          <a:xfrm>
            <a:off x="7973632" y="1395193"/>
            <a:ext cx="15790951" cy="0"/>
          </a:xfrm>
          <a:prstGeom prst="straightConnector1">
            <a:avLst/>
          </a:prstGeom>
          <a:noFill/>
          <a:ln w="28575" cap="flat" cmpd="sng">
            <a:solidFill>
              <a:schemeClr val="tx1"/>
            </a:solidFill>
            <a:prstDash val="solid"/>
            <a:round/>
            <a:headEnd type="none" w="med" len="med"/>
            <a:tailEnd type="none" w="med" len="med"/>
          </a:ln>
        </p:spPr>
      </p:cxnSp>
      <p:sp>
        <p:nvSpPr>
          <p:cNvPr id="8" name="TextBox 7">
            <a:extLst>
              <a:ext uri="{FF2B5EF4-FFF2-40B4-BE49-F238E27FC236}">
                <a16:creationId xmlns:a16="http://schemas.microsoft.com/office/drawing/2014/main" id="{B28C1931-C6C8-6804-046B-430AFB75D7EB}"/>
              </a:ext>
            </a:extLst>
          </p:cNvPr>
          <p:cNvSpPr txBox="1"/>
          <p:nvPr/>
        </p:nvSpPr>
        <p:spPr>
          <a:xfrm>
            <a:off x="7973632" y="12777673"/>
            <a:ext cx="15512644" cy="707886"/>
          </a:xfrm>
          <a:prstGeom prst="rect">
            <a:avLst/>
          </a:prstGeom>
          <a:noFill/>
        </p:spPr>
        <p:txBody>
          <a:bodyPr wrap="square" rtlCol="0">
            <a:spAutoFit/>
          </a:bodyPr>
          <a:lstStyle/>
          <a:p>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sp>
        <p:nvSpPr>
          <p:cNvPr id="11" name="Google Shape;100;p20">
            <a:extLst>
              <a:ext uri="{FF2B5EF4-FFF2-40B4-BE49-F238E27FC236}">
                <a16:creationId xmlns:a16="http://schemas.microsoft.com/office/drawing/2014/main" id="{4D53D656-3BD8-F410-478E-56D45A99A7BF}"/>
              </a:ext>
            </a:extLst>
          </p:cNvPr>
          <p:cNvSpPr txBox="1"/>
          <p:nvPr/>
        </p:nvSpPr>
        <p:spPr>
          <a:xfrm>
            <a:off x="8198358" y="1845597"/>
            <a:ext cx="15566224" cy="2904823"/>
          </a:xfrm>
          <a:prstGeom prst="rect">
            <a:avLst/>
          </a:prstGeom>
          <a:noFill/>
          <a:ln>
            <a:noFill/>
          </a:ln>
        </p:spPr>
        <p:txBody>
          <a:bodyPr spcFirstLastPara="1" wrap="square" lIns="0" tIns="19068" rIns="0" bIns="0" anchor="t" anchorCtr="0">
            <a:noAutofit/>
          </a:bodyPr>
          <a:lstStyle/>
          <a:p>
            <a:pPr marL="33868">
              <a:buClr>
                <a:srgbClr val="000000"/>
              </a:buClr>
              <a:buSzPts val="800"/>
            </a:pPr>
            <a:r>
              <a:rPr lang="en-US" sz="4000" b="1" u="sng" dirty="0">
                <a:solidFill>
                  <a:schemeClr val="bg1"/>
                </a:solidFill>
                <a:latin typeface="ArialMT"/>
                <a:ea typeface="Helvetica Neue"/>
                <a:cs typeface="Calibri" panose="020F0502020204030204" pitchFamily="34" charset="0"/>
                <a:sym typeface="Helvetica Neue"/>
              </a:rPr>
              <a:t>The Valens Pay Platform:</a:t>
            </a:r>
          </a:p>
          <a:p>
            <a:pPr marL="0" indent="0">
              <a:buNone/>
            </a:pPr>
            <a:r>
              <a:rPr lang="en-GB" sz="4000" dirty="0">
                <a:solidFill>
                  <a:schemeClr val="bg1"/>
                </a:solidFill>
                <a:latin typeface="ArialMT"/>
                <a:cs typeface="Calibri" panose="020F0502020204030204" pitchFamily="34" charset="0"/>
              </a:rPr>
              <a:t>Valens Pay offers a secure and compliant Banking-as-a-Service web-based platform, via white label or direct APIs, that delivers to our clients’ efficient forms of: </a:t>
            </a:r>
          </a:p>
          <a:p>
            <a:pPr marL="0" indent="0">
              <a:buNone/>
            </a:pPr>
            <a:endParaRPr lang="en-GB" sz="4000" dirty="0">
              <a:solidFill>
                <a:schemeClr val="bg1"/>
              </a:solidFill>
              <a:latin typeface="ArialMT"/>
              <a:cs typeface="Calibri" panose="020F0502020204030204" pitchFamily="34" charset="0"/>
            </a:endParaRPr>
          </a:p>
          <a:p>
            <a:pPr marL="571500" indent="-571500">
              <a:buFont typeface="Arial" panose="020B0604020202020204" pitchFamily="34" charset="0"/>
              <a:buChar char="•"/>
            </a:pPr>
            <a:r>
              <a:rPr lang="en-GB" sz="4000" dirty="0">
                <a:solidFill>
                  <a:schemeClr val="bg1"/>
                </a:solidFill>
                <a:latin typeface="ArialMT"/>
                <a:cs typeface="Calibri" panose="020F0502020204030204" pitchFamily="34" charset="0"/>
              </a:rPr>
              <a:t>Digital payments, </a:t>
            </a:r>
          </a:p>
          <a:p>
            <a:pPr marL="571500" indent="-571500">
              <a:buFont typeface="Arial" panose="020B0604020202020204" pitchFamily="34" charset="0"/>
              <a:buChar char="•"/>
            </a:pPr>
            <a:r>
              <a:rPr lang="en-GB" sz="4000" dirty="0">
                <a:solidFill>
                  <a:schemeClr val="bg1"/>
                </a:solidFill>
                <a:latin typeface="ArialMT"/>
                <a:cs typeface="Calibri" panose="020F0502020204030204" pitchFamily="34" charset="0"/>
              </a:rPr>
              <a:t>Currency and fund transfers, </a:t>
            </a:r>
          </a:p>
          <a:p>
            <a:pPr marL="571500" indent="-571500">
              <a:buFont typeface="Arial" panose="020B0604020202020204" pitchFamily="34" charset="0"/>
              <a:buChar char="•"/>
            </a:pPr>
            <a:r>
              <a:rPr lang="en-GB" sz="4000" dirty="0">
                <a:solidFill>
                  <a:schemeClr val="bg1"/>
                </a:solidFill>
                <a:latin typeface="ArialMT"/>
                <a:cs typeface="Calibri" panose="020F0502020204030204" pitchFamily="34" charset="0"/>
              </a:rPr>
              <a:t>Foreign currency exchange and other accounts,</a:t>
            </a:r>
          </a:p>
          <a:p>
            <a:pPr marL="571500" indent="-571500">
              <a:buFont typeface="Arial" panose="020B0604020202020204" pitchFamily="34" charset="0"/>
              <a:buChar char="•"/>
            </a:pPr>
            <a:r>
              <a:rPr lang="en-GB" sz="4000" dirty="0">
                <a:solidFill>
                  <a:schemeClr val="bg1"/>
                </a:solidFill>
                <a:latin typeface="ArialMT"/>
                <a:cs typeface="Calibri" panose="020F0502020204030204" pitchFamily="34" charset="0"/>
              </a:rPr>
              <a:t>Debit cards</a:t>
            </a:r>
          </a:p>
          <a:p>
            <a:pPr marL="571500" indent="-571500">
              <a:buFont typeface="Arial" panose="020B0604020202020204" pitchFamily="34" charset="0"/>
              <a:buChar char="•"/>
            </a:pPr>
            <a:r>
              <a:rPr lang="en-GB" sz="4000" dirty="0">
                <a:solidFill>
                  <a:schemeClr val="bg1"/>
                </a:solidFill>
                <a:latin typeface="ArialMT"/>
                <a:cs typeface="Calibri" panose="020F0502020204030204" pitchFamily="34" charset="0"/>
              </a:rPr>
              <a:t>Rewards, and</a:t>
            </a:r>
          </a:p>
          <a:p>
            <a:pPr marL="571500" indent="-571500">
              <a:buFont typeface="Arial" panose="020B0604020202020204" pitchFamily="34" charset="0"/>
              <a:buChar char="•"/>
            </a:pPr>
            <a:r>
              <a:rPr lang="en-GB" sz="4000" dirty="0">
                <a:solidFill>
                  <a:schemeClr val="bg1"/>
                </a:solidFill>
                <a:latin typeface="ArialMT"/>
                <a:cs typeface="Calibri" panose="020F0502020204030204" pitchFamily="34" charset="0"/>
              </a:rPr>
              <a:t>Card Acquiring.</a:t>
            </a:r>
          </a:p>
          <a:p>
            <a:pPr marL="0" indent="0">
              <a:buNone/>
            </a:pPr>
            <a:br>
              <a:rPr lang="en-GB" sz="4000" dirty="0">
                <a:solidFill>
                  <a:schemeClr val="bg1"/>
                </a:solidFill>
                <a:latin typeface="ArialMT"/>
                <a:cs typeface="Calibri" panose="020F0502020204030204" pitchFamily="34" charset="0"/>
              </a:rPr>
            </a:br>
            <a:r>
              <a:rPr lang="en-US" sz="4000" dirty="0">
                <a:solidFill>
                  <a:schemeClr val="bg1"/>
                </a:solidFill>
                <a:latin typeface="ArialMT"/>
                <a:cs typeface="Calibri" panose="020F0502020204030204" pitchFamily="34" charset="0"/>
              </a:rPr>
              <a:t>In addition, the Banking-as-a-Service platform enables companies to offer customer-embedded financial services to generate additional revenue sources and grow the relationship with their existing customers and attract new customers.</a:t>
            </a:r>
          </a:p>
        </p:txBody>
      </p:sp>
      <p:sp>
        <p:nvSpPr>
          <p:cNvPr id="7" name="Slide Number Placeholder 3">
            <a:extLst>
              <a:ext uri="{FF2B5EF4-FFF2-40B4-BE49-F238E27FC236}">
                <a16:creationId xmlns:a16="http://schemas.microsoft.com/office/drawing/2014/main" id="{72F781A5-CF36-AE73-59BF-77E519BCE524}"/>
              </a:ext>
            </a:extLst>
          </p:cNvPr>
          <p:cNvSpPr txBox="1">
            <a:spLocks/>
          </p:cNvSpPr>
          <p:nvPr/>
        </p:nvSpPr>
        <p:spPr>
          <a:xfrm>
            <a:off x="23457224" y="12923867"/>
            <a:ext cx="586154" cy="415498"/>
          </a:xfrm>
          <a:prstGeom prst="rect">
            <a:avLst/>
          </a:prstGeom>
        </p:spPr>
        <p:txBody>
          <a:bodyPr vert="horz" lIns="91440" tIns="45720" rIns="91440" bIns="45720" rtlCol="0" anchor="ctr"/>
          <a:lstStyle>
            <a:defPPr>
              <a:defRPr lang="ru-RU"/>
            </a:defPPr>
            <a:lvl1pPr marL="0" algn="r" defTabSz="2438522" rtl="0" eaLnBrk="1" latinLnBrk="0" hangingPunct="1">
              <a:defRPr sz="1200" kern="1200">
                <a:solidFill>
                  <a:schemeClr val="tx1">
                    <a:tint val="75000"/>
                  </a:schemeClr>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fld id="{48F63A3B-78C7-47BE-AE5E-E10140E04643}" type="slidenum">
              <a:rPr lang="en-US" sz="2500" smtClean="0">
                <a:solidFill>
                  <a:schemeClr val="tx1"/>
                </a:solidFill>
              </a:rPr>
              <a:pPr/>
              <a:t>3</a:t>
            </a:fld>
            <a:endParaRPr lang="en-US" sz="2500" dirty="0">
              <a:solidFill>
                <a:schemeClr val="tx1"/>
              </a:solidFill>
            </a:endParaRPr>
          </a:p>
        </p:txBody>
      </p:sp>
      <p:pic>
        <p:nvPicPr>
          <p:cNvPr id="12" name="Picture Placeholder 5">
            <a:extLst>
              <a:ext uri="{FF2B5EF4-FFF2-40B4-BE49-F238E27FC236}">
                <a16:creationId xmlns:a16="http://schemas.microsoft.com/office/drawing/2014/main" id="{F86C413F-074F-1942-3B58-6BD9CBDCA536}"/>
              </a:ext>
            </a:extLst>
          </p:cNvPr>
          <p:cNvPicPr>
            <a:picLocks noChangeAspect="1"/>
          </p:cNvPicPr>
          <p:nvPr/>
        </p:nvPicPr>
        <p:blipFill rotWithShape="1">
          <a:blip r:embed="rId3">
            <a:extLst>
              <a:ext uri="{28A0092B-C50C-407E-A947-70E740481C1C}">
                <a14:useLocalDpi xmlns:a14="http://schemas.microsoft.com/office/drawing/2010/main" val="0"/>
              </a:ext>
            </a:extLst>
          </a:blip>
          <a:srcRect l="30582" r="20924" b="20"/>
          <a:stretch/>
        </p:blipFill>
        <p:spPr>
          <a:xfrm>
            <a:off x="0" y="0"/>
            <a:ext cx="7682211" cy="13717588"/>
          </a:xfrm>
          <a:prstGeom prst="rect">
            <a:avLst/>
          </a:prstGeom>
        </p:spPr>
      </p:pic>
    </p:spTree>
    <p:extLst>
      <p:ext uri="{BB962C8B-B14F-4D97-AF65-F5344CB8AC3E}">
        <p14:creationId xmlns:p14="http://schemas.microsoft.com/office/powerpoint/2010/main" val="2577968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93;p23">
            <a:extLst>
              <a:ext uri="{FF2B5EF4-FFF2-40B4-BE49-F238E27FC236}">
                <a16:creationId xmlns:a16="http://schemas.microsoft.com/office/drawing/2014/main" id="{89ABFC36-54F0-4B3D-8CC8-C9033762CBDB}"/>
              </a:ext>
            </a:extLst>
          </p:cNvPr>
          <p:cNvSpPr/>
          <p:nvPr/>
        </p:nvSpPr>
        <p:spPr>
          <a:xfrm>
            <a:off x="7973632" y="1567096"/>
            <a:ext cx="15790951" cy="10930864"/>
          </a:xfrm>
          <a:custGeom>
            <a:avLst/>
            <a:gdLst/>
            <a:ahLst/>
            <a:cxnLst/>
            <a:rect l="l" t="t" r="r" b="b"/>
            <a:pathLst>
              <a:path w="11891010" h="5690234" extrusionOk="0">
                <a:moveTo>
                  <a:pt x="11890477" y="0"/>
                </a:moveTo>
                <a:lnTo>
                  <a:pt x="0" y="0"/>
                </a:lnTo>
                <a:lnTo>
                  <a:pt x="0" y="101587"/>
                </a:lnTo>
                <a:lnTo>
                  <a:pt x="0" y="5690070"/>
                </a:lnTo>
                <a:lnTo>
                  <a:pt x="11890477" y="5690070"/>
                </a:lnTo>
                <a:lnTo>
                  <a:pt x="11890477" y="101587"/>
                </a:lnTo>
                <a:lnTo>
                  <a:pt x="11890477" y="0"/>
                </a:lnTo>
                <a:close/>
              </a:path>
            </a:pathLst>
          </a:custGeom>
          <a:solidFill>
            <a:srgbClr val="242852"/>
          </a:solidFill>
          <a:ln>
            <a:noFill/>
          </a:ln>
        </p:spPr>
        <p:txBody>
          <a:bodyPr spcFirstLastPara="1" wrap="square" lIns="0" tIns="0" rIns="0" bIns="0" anchor="t" anchorCtr="0">
            <a:noAutofit/>
          </a:bodyPr>
          <a:lstStyle/>
          <a:p>
            <a:endParaRPr sz="2667">
              <a:latin typeface="Calibri" panose="020F0502020204030204" pitchFamily="34" charset="0"/>
              <a:cs typeface="Calibri" panose="020F0502020204030204" pitchFamily="34" charset="0"/>
            </a:endParaRPr>
          </a:p>
        </p:txBody>
      </p:sp>
      <p:sp>
        <p:nvSpPr>
          <p:cNvPr id="4" name="Google Shape;197;p23">
            <a:extLst>
              <a:ext uri="{FF2B5EF4-FFF2-40B4-BE49-F238E27FC236}">
                <a16:creationId xmlns:a16="http://schemas.microsoft.com/office/drawing/2014/main" id="{1EAF16E8-50B9-AE57-F420-68485210C68F}"/>
              </a:ext>
            </a:extLst>
          </p:cNvPr>
          <p:cNvSpPr txBox="1">
            <a:spLocks/>
          </p:cNvSpPr>
          <p:nvPr/>
        </p:nvSpPr>
        <p:spPr>
          <a:xfrm>
            <a:off x="7985232" y="383251"/>
            <a:ext cx="17852362" cy="865640"/>
          </a:xfrm>
          <a:prstGeom prst="rect">
            <a:avLst/>
          </a:prstGeom>
          <a:noFill/>
          <a:ln>
            <a:noFill/>
          </a:ln>
        </p:spPr>
        <p:txBody>
          <a:bodyPr spcFirstLastPara="1" wrap="square" lIns="0" tIns="19068"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3868"/>
            <a:r>
              <a:rPr lang="en-US" sz="5500" b="1" dirty="0">
                <a:latin typeface="Calibri" panose="020F0502020204030204" pitchFamily="34" charset="0"/>
                <a:cs typeface="Calibri" panose="020F0502020204030204" pitchFamily="34" charset="0"/>
              </a:rPr>
              <a:t>Valens Pay: </a:t>
            </a:r>
            <a:r>
              <a:rPr lang="en-US" sz="5500" dirty="0">
                <a:latin typeface="Calibri" panose="020F0502020204030204" pitchFamily="34" charset="0"/>
                <a:cs typeface="Calibri" panose="020F0502020204030204" pitchFamily="34" charset="0"/>
              </a:rPr>
              <a:t>Overview (continued)</a:t>
            </a:r>
            <a:endParaRPr lang="en-US" sz="5500" b="1" dirty="0">
              <a:latin typeface="Calibri" panose="020F0502020204030204" pitchFamily="34" charset="0"/>
              <a:cs typeface="Calibri" panose="020F0502020204030204" pitchFamily="34" charset="0"/>
            </a:endParaRPr>
          </a:p>
        </p:txBody>
      </p:sp>
      <p:sp>
        <p:nvSpPr>
          <p:cNvPr id="5" name="Google Shape;200;p23">
            <a:extLst>
              <a:ext uri="{FF2B5EF4-FFF2-40B4-BE49-F238E27FC236}">
                <a16:creationId xmlns:a16="http://schemas.microsoft.com/office/drawing/2014/main" id="{8F0E1D5B-1946-7BAA-C3F1-AA9CDD1A0DAF}"/>
              </a:ext>
            </a:extLst>
          </p:cNvPr>
          <p:cNvSpPr txBox="1"/>
          <p:nvPr/>
        </p:nvSpPr>
        <p:spPr>
          <a:xfrm>
            <a:off x="6167735" y="2782128"/>
            <a:ext cx="17335529" cy="1344088"/>
          </a:xfrm>
          <a:prstGeom prst="rect">
            <a:avLst/>
          </a:prstGeom>
          <a:noFill/>
          <a:ln>
            <a:noFill/>
          </a:ln>
        </p:spPr>
        <p:txBody>
          <a:bodyPr spcFirstLastPara="1" wrap="square" lIns="0" tIns="0" rIns="0" bIns="0" anchor="t" anchorCtr="0">
            <a:noAutofit/>
          </a:bodyPr>
          <a:lstStyle/>
          <a:p>
            <a:endParaRPr sz="1867" dirty="0">
              <a:solidFill>
                <a:srgbClr val="6F6F6F"/>
              </a:solidFill>
              <a:latin typeface="Calibri" panose="020F0502020204030204" pitchFamily="34" charset="0"/>
              <a:ea typeface="Helvetica Neue"/>
              <a:cs typeface="Calibri" panose="020F0502020204030204" pitchFamily="34" charset="0"/>
              <a:sym typeface="Helvetica Neue"/>
            </a:endParaRPr>
          </a:p>
        </p:txBody>
      </p:sp>
      <p:cxnSp>
        <p:nvCxnSpPr>
          <p:cNvPr id="6" name="Google Shape;201;p23">
            <a:extLst>
              <a:ext uri="{FF2B5EF4-FFF2-40B4-BE49-F238E27FC236}">
                <a16:creationId xmlns:a16="http://schemas.microsoft.com/office/drawing/2014/main" id="{E70D83C5-4F10-71FD-7803-B32D71B4FDEE}"/>
              </a:ext>
            </a:extLst>
          </p:cNvPr>
          <p:cNvCxnSpPr>
            <a:cxnSpLocks/>
          </p:cNvCxnSpPr>
          <p:nvPr/>
        </p:nvCxnSpPr>
        <p:spPr>
          <a:xfrm>
            <a:off x="7973632" y="1395193"/>
            <a:ext cx="15790951" cy="0"/>
          </a:xfrm>
          <a:prstGeom prst="straightConnector1">
            <a:avLst/>
          </a:prstGeom>
          <a:noFill/>
          <a:ln w="28575" cap="flat" cmpd="sng">
            <a:solidFill>
              <a:schemeClr val="tx1"/>
            </a:solidFill>
            <a:prstDash val="solid"/>
            <a:round/>
            <a:headEnd type="none" w="med" len="med"/>
            <a:tailEnd type="none" w="med" len="med"/>
          </a:ln>
        </p:spPr>
      </p:cxnSp>
      <p:sp>
        <p:nvSpPr>
          <p:cNvPr id="8" name="TextBox 7">
            <a:extLst>
              <a:ext uri="{FF2B5EF4-FFF2-40B4-BE49-F238E27FC236}">
                <a16:creationId xmlns:a16="http://schemas.microsoft.com/office/drawing/2014/main" id="{B28C1931-C6C8-6804-046B-430AFB75D7EB}"/>
              </a:ext>
            </a:extLst>
          </p:cNvPr>
          <p:cNvSpPr txBox="1"/>
          <p:nvPr/>
        </p:nvSpPr>
        <p:spPr>
          <a:xfrm>
            <a:off x="7973632" y="12777673"/>
            <a:ext cx="15512644" cy="707886"/>
          </a:xfrm>
          <a:prstGeom prst="rect">
            <a:avLst/>
          </a:prstGeom>
          <a:noFill/>
        </p:spPr>
        <p:txBody>
          <a:bodyPr wrap="square" rtlCol="0">
            <a:spAutoFit/>
          </a:bodyPr>
          <a:lstStyle/>
          <a:p>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sp>
        <p:nvSpPr>
          <p:cNvPr id="11" name="Google Shape;100;p20">
            <a:extLst>
              <a:ext uri="{FF2B5EF4-FFF2-40B4-BE49-F238E27FC236}">
                <a16:creationId xmlns:a16="http://schemas.microsoft.com/office/drawing/2014/main" id="{4D53D656-3BD8-F410-478E-56D45A99A7BF}"/>
              </a:ext>
            </a:extLst>
          </p:cNvPr>
          <p:cNvSpPr txBox="1"/>
          <p:nvPr/>
        </p:nvSpPr>
        <p:spPr>
          <a:xfrm>
            <a:off x="8198358" y="1674798"/>
            <a:ext cx="15566224" cy="10647597"/>
          </a:xfrm>
          <a:prstGeom prst="rect">
            <a:avLst/>
          </a:prstGeom>
          <a:noFill/>
          <a:ln>
            <a:noFill/>
          </a:ln>
        </p:spPr>
        <p:txBody>
          <a:bodyPr spcFirstLastPara="1" wrap="square" lIns="0" tIns="19068" rIns="0" bIns="0" anchor="t" anchorCtr="0">
            <a:noAutofit/>
          </a:bodyPr>
          <a:lstStyle/>
          <a:p>
            <a:pPr marL="33868">
              <a:buClr>
                <a:srgbClr val="000000"/>
              </a:buClr>
              <a:buSzPts val="800"/>
            </a:pPr>
            <a:r>
              <a:rPr lang="en-US" sz="3800" b="1" u="sng" dirty="0">
                <a:solidFill>
                  <a:schemeClr val="bg1"/>
                </a:solidFill>
                <a:latin typeface="ArialMT"/>
                <a:ea typeface="Helvetica Neue"/>
                <a:cs typeface="Calibri" panose="020F0502020204030204" pitchFamily="34" charset="0"/>
                <a:sym typeface="Helvetica Neue"/>
              </a:rPr>
              <a:t>The Valens Pay Platform Features:</a:t>
            </a:r>
          </a:p>
          <a:p>
            <a:pPr marL="33868">
              <a:buClr>
                <a:srgbClr val="000000"/>
              </a:buClr>
              <a:buSzPts val="800"/>
            </a:pPr>
            <a:r>
              <a:rPr lang="en-US" sz="3800" dirty="0">
                <a:solidFill>
                  <a:schemeClr val="bg1"/>
                </a:solidFill>
                <a:latin typeface="ArialMT"/>
                <a:ea typeface="Helvetica Neue"/>
                <a:cs typeface="Calibri" panose="020F0502020204030204" pitchFamily="34" charset="0"/>
                <a:sym typeface="Helvetica Neue"/>
              </a:rPr>
              <a:t>The Valens Pay Banking-as-a-Service platform features include:</a:t>
            </a:r>
          </a:p>
          <a:p>
            <a:pPr marL="33868">
              <a:buClr>
                <a:srgbClr val="000000"/>
              </a:buClr>
              <a:buSzPts val="800"/>
            </a:pPr>
            <a:endParaRPr lang="en-US" sz="3800" dirty="0">
              <a:solidFill>
                <a:schemeClr val="bg1"/>
              </a:solidFill>
              <a:latin typeface="ArialMT"/>
              <a:ea typeface="Helvetica Neue"/>
              <a:cs typeface="Calibri" panose="020F0502020204030204" pitchFamily="34" charset="0"/>
              <a:sym typeface="Helvetica Neue"/>
            </a:endParaRPr>
          </a:p>
          <a:p>
            <a:pPr marL="605368" indent="-571500">
              <a:buClr>
                <a:schemeClr val="bg1"/>
              </a:buClr>
              <a:buSzPct val="100000"/>
              <a:buFont typeface="Arial" panose="020B0604020202020204" pitchFamily="34" charset="0"/>
              <a:buChar char="•"/>
            </a:pPr>
            <a:r>
              <a:rPr lang="en-US" sz="3800" dirty="0">
                <a:solidFill>
                  <a:schemeClr val="bg1"/>
                </a:solidFill>
                <a:latin typeface="ArialMT"/>
                <a:cs typeface="Calibri" panose="020F0502020204030204" pitchFamily="34" charset="0"/>
                <a:sym typeface="Helvetica Neue"/>
              </a:rPr>
              <a:t>White label capability</a:t>
            </a:r>
          </a:p>
          <a:p>
            <a:pPr marL="605368" indent="-571500">
              <a:buClr>
                <a:schemeClr val="bg1"/>
              </a:buClr>
              <a:buSzPct val="100000"/>
              <a:buFont typeface="Arial" panose="020B0604020202020204" pitchFamily="34" charset="0"/>
              <a:buChar char="•"/>
            </a:pPr>
            <a:r>
              <a:rPr lang="en-US" sz="3800" dirty="0">
                <a:solidFill>
                  <a:schemeClr val="bg1"/>
                </a:solidFill>
                <a:latin typeface="ArialMT"/>
                <a:cs typeface="Calibri" panose="020F0502020204030204" pitchFamily="34" charset="0"/>
                <a:sym typeface="Helvetica Neue"/>
              </a:rPr>
              <a:t>Cloud-based</a:t>
            </a:r>
          </a:p>
          <a:p>
            <a:pPr marL="605368" indent="-571500">
              <a:buClr>
                <a:schemeClr val="bg1"/>
              </a:buClr>
              <a:buSzPct val="100000"/>
              <a:buFont typeface="Arial" panose="020B0604020202020204" pitchFamily="34" charset="0"/>
              <a:buChar char="•"/>
            </a:pPr>
            <a:r>
              <a:rPr lang="en-US" sz="3800" dirty="0">
                <a:solidFill>
                  <a:schemeClr val="bg1"/>
                </a:solidFill>
                <a:latin typeface="ArialMT"/>
                <a:cs typeface="Calibri" panose="020F0502020204030204" pitchFamily="34" charset="0"/>
                <a:sym typeface="Helvetica Neue"/>
              </a:rPr>
              <a:t>KYC/AML</a:t>
            </a:r>
          </a:p>
          <a:p>
            <a:pPr marL="605368" indent="-571500">
              <a:buClr>
                <a:schemeClr val="bg1"/>
              </a:buClr>
              <a:buSzPct val="100000"/>
              <a:buFont typeface="Arial" panose="020B0604020202020204" pitchFamily="34" charset="0"/>
              <a:buChar char="•"/>
            </a:pPr>
            <a:r>
              <a:rPr lang="en-US" sz="3800" dirty="0">
                <a:solidFill>
                  <a:schemeClr val="bg1"/>
                </a:solidFill>
                <a:latin typeface="ArialMT"/>
                <a:cs typeface="Calibri" panose="020F0502020204030204" pitchFamily="34" charset="0"/>
                <a:sym typeface="Helvetica Neue"/>
              </a:rPr>
              <a:t>Full scalability</a:t>
            </a:r>
          </a:p>
          <a:p>
            <a:pPr marL="605368" indent="-571500">
              <a:buClr>
                <a:schemeClr val="bg1"/>
              </a:buClr>
              <a:buSzPct val="100000"/>
              <a:buFont typeface="Arial" panose="020B0604020202020204" pitchFamily="34" charset="0"/>
              <a:buChar char="•"/>
            </a:pPr>
            <a:r>
              <a:rPr lang="en-US" sz="3800" dirty="0">
                <a:solidFill>
                  <a:schemeClr val="bg1"/>
                </a:solidFill>
                <a:latin typeface="ArialMT"/>
                <a:cs typeface="Calibri" panose="020F0502020204030204" pitchFamily="34" charset="0"/>
                <a:sym typeface="Helvetica Neue"/>
              </a:rPr>
              <a:t>Web-banking</a:t>
            </a:r>
          </a:p>
          <a:p>
            <a:pPr marL="605368" indent="-571500">
              <a:buClr>
                <a:schemeClr val="bg1"/>
              </a:buClr>
              <a:buSzPct val="100000"/>
              <a:buFont typeface="Arial" panose="020B0604020202020204" pitchFamily="34" charset="0"/>
              <a:buChar char="•"/>
            </a:pPr>
            <a:r>
              <a:rPr lang="en-US" sz="3800" dirty="0">
                <a:solidFill>
                  <a:schemeClr val="bg1"/>
                </a:solidFill>
                <a:latin typeface="ArialMT"/>
                <a:cs typeface="Calibri" panose="020F0502020204030204" pitchFamily="34" charset="0"/>
                <a:sym typeface="Helvetica Neue"/>
              </a:rPr>
              <a:t>Embedded financial products API’s</a:t>
            </a:r>
          </a:p>
          <a:p>
            <a:pPr marL="457200" indent="-457200">
              <a:lnSpc>
                <a:spcPct val="114000"/>
              </a:lnSpc>
              <a:buFont typeface="Arial" panose="020B0604020202020204" pitchFamily="34" charset="0"/>
              <a:buChar char="•"/>
            </a:pPr>
            <a:r>
              <a:rPr lang="en-US" sz="3800" dirty="0">
                <a:solidFill>
                  <a:schemeClr val="bg1"/>
                </a:solidFill>
                <a:latin typeface="ArialMT"/>
                <a:cs typeface="Arial" panose="020B0604020202020204" pitchFamily="34" charset="0"/>
              </a:rPr>
              <a:t> Automated onboarding</a:t>
            </a:r>
          </a:p>
          <a:p>
            <a:pPr marL="457200" indent="-457200">
              <a:lnSpc>
                <a:spcPct val="114000"/>
              </a:lnSpc>
              <a:buFont typeface="Arial" panose="020B0604020202020204" pitchFamily="34" charset="0"/>
              <a:buChar char="•"/>
            </a:pPr>
            <a:r>
              <a:rPr lang="en-US" sz="3800" dirty="0">
                <a:solidFill>
                  <a:schemeClr val="bg1"/>
                </a:solidFill>
                <a:latin typeface="ArialMT"/>
                <a:cs typeface="Arial" panose="020B0604020202020204" pitchFamily="34" charset="0"/>
              </a:rPr>
              <a:t> Investment Platform</a:t>
            </a:r>
            <a:r>
              <a:rPr lang="en-US" sz="3800" b="0" dirty="0">
                <a:solidFill>
                  <a:schemeClr val="bg1"/>
                </a:solidFill>
                <a:latin typeface="ArialMT"/>
                <a:cs typeface="Arial" panose="020B0604020202020204" pitchFamily="34" charset="0"/>
              </a:rPr>
              <a:t>       </a:t>
            </a:r>
          </a:p>
          <a:p>
            <a:pPr marL="457200" indent="-457200">
              <a:lnSpc>
                <a:spcPct val="114000"/>
              </a:lnSpc>
              <a:buFont typeface="Arial" panose="020B0604020202020204" pitchFamily="34" charset="0"/>
              <a:buChar char="•"/>
            </a:pPr>
            <a:r>
              <a:rPr lang="en-US" sz="3800" dirty="0">
                <a:solidFill>
                  <a:schemeClr val="bg1"/>
                </a:solidFill>
                <a:latin typeface="ArialMT"/>
                <a:cs typeface="Calibri" panose="020F0502020204030204" pitchFamily="34" charset="0"/>
                <a:sym typeface="Helvetica Neue"/>
              </a:rPr>
              <a:t> Third-party integration</a:t>
            </a:r>
          </a:p>
          <a:p>
            <a:pPr marL="457200" indent="-457200">
              <a:lnSpc>
                <a:spcPct val="114000"/>
              </a:lnSpc>
              <a:buFont typeface="Arial" panose="020B0604020202020204" pitchFamily="34" charset="0"/>
              <a:buChar char="•"/>
            </a:pPr>
            <a:r>
              <a:rPr lang="en-US" sz="3800" b="0" dirty="0">
                <a:solidFill>
                  <a:schemeClr val="bg1"/>
                </a:solidFill>
                <a:latin typeface="ArialMT"/>
                <a:cs typeface="Arial" panose="020B0604020202020204" pitchFamily="34" charset="0"/>
              </a:rPr>
              <a:t> Apple Store and Google Play App </a:t>
            </a:r>
          </a:p>
          <a:p>
            <a:pPr marL="457200" indent="-457200">
              <a:lnSpc>
                <a:spcPct val="114000"/>
              </a:lnSpc>
              <a:buFont typeface="Arial" panose="020B0604020202020204" pitchFamily="34" charset="0"/>
              <a:buChar char="•"/>
            </a:pPr>
            <a:r>
              <a:rPr lang="en-US" sz="3800" dirty="0">
                <a:solidFill>
                  <a:schemeClr val="bg1"/>
                </a:solidFill>
                <a:latin typeface="ArialMT"/>
                <a:ea typeface="Helvetica Neue"/>
                <a:cs typeface="Arial" panose="020B0604020202020204" pitchFamily="34" charset="0"/>
                <a:sym typeface="Helvetica Neue"/>
              </a:rPr>
              <a:t> Merchant accounts</a:t>
            </a:r>
          </a:p>
          <a:p>
            <a:pPr marL="457200" indent="-457200">
              <a:lnSpc>
                <a:spcPct val="114000"/>
              </a:lnSpc>
              <a:buFont typeface="Arial" panose="020B0604020202020204" pitchFamily="34" charset="0"/>
              <a:buChar char="•"/>
            </a:pPr>
            <a:r>
              <a:rPr lang="en-US" sz="3800" dirty="0">
                <a:solidFill>
                  <a:schemeClr val="bg1"/>
                </a:solidFill>
                <a:latin typeface="ArialMT"/>
                <a:ea typeface="Helvetica Neue"/>
                <a:cs typeface="Arial" panose="020B0604020202020204" pitchFamily="34" charset="0"/>
                <a:sym typeface="Helvetica Neue"/>
              </a:rPr>
              <a:t> Payment Gateway</a:t>
            </a:r>
            <a:endParaRPr lang="en-US" sz="3800" dirty="0">
              <a:solidFill>
                <a:schemeClr val="bg1"/>
              </a:solidFill>
              <a:latin typeface="ArialMT"/>
              <a:ea typeface="Helvetica Neue"/>
              <a:cs typeface="Calibri" panose="020F0502020204030204" pitchFamily="34" charset="0"/>
              <a:sym typeface="Helvetica Neue"/>
            </a:endParaRPr>
          </a:p>
          <a:p>
            <a:pPr marL="457200" indent="-457200">
              <a:lnSpc>
                <a:spcPct val="114000"/>
              </a:lnSpc>
              <a:buFont typeface="Arial" panose="020B0604020202020204" pitchFamily="34" charset="0"/>
              <a:buChar char="•"/>
            </a:pPr>
            <a:r>
              <a:rPr lang="en-US" sz="3800" dirty="0">
                <a:solidFill>
                  <a:schemeClr val="bg1"/>
                </a:solidFill>
                <a:latin typeface="ArialMT"/>
                <a:cs typeface="Arial" panose="020B0604020202020204" pitchFamily="34" charset="0"/>
              </a:rPr>
              <a:t> Advanced Customer Support system</a:t>
            </a:r>
          </a:p>
          <a:p>
            <a:pPr marL="457200" indent="-457200">
              <a:lnSpc>
                <a:spcPct val="114000"/>
              </a:lnSpc>
              <a:buFont typeface="Arial" panose="020B0604020202020204" pitchFamily="34" charset="0"/>
              <a:buChar char="•"/>
            </a:pPr>
            <a:r>
              <a:rPr lang="en-US" sz="3800" dirty="0">
                <a:solidFill>
                  <a:schemeClr val="bg1"/>
                </a:solidFill>
                <a:latin typeface="ArialMT"/>
                <a:cs typeface="Arial" panose="020B0604020202020204" pitchFamily="34" charset="0"/>
              </a:rPr>
              <a:t> Reward Program</a:t>
            </a:r>
            <a:endParaRPr lang="en-US" sz="3800" b="0" dirty="0">
              <a:solidFill>
                <a:schemeClr val="bg1"/>
              </a:solidFill>
              <a:latin typeface="ArialMT"/>
              <a:cs typeface="Arial" panose="020B0604020202020204" pitchFamily="34" charset="0"/>
            </a:endParaRPr>
          </a:p>
          <a:p>
            <a:pPr marL="33868">
              <a:buClr>
                <a:srgbClr val="000000"/>
              </a:buClr>
              <a:buSzPts val="800"/>
            </a:pPr>
            <a:endParaRPr lang="en-US" sz="4000" dirty="0">
              <a:solidFill>
                <a:schemeClr val="bg1"/>
              </a:solidFill>
              <a:latin typeface="ArialMT"/>
              <a:ea typeface="Helvetica Neue"/>
              <a:cs typeface="Calibri" panose="020F0502020204030204" pitchFamily="34" charset="0"/>
              <a:sym typeface="Helvetica Neue"/>
            </a:endParaRPr>
          </a:p>
          <a:p>
            <a:pPr marL="33868">
              <a:buClr>
                <a:srgbClr val="000000"/>
              </a:buClr>
              <a:buSzPts val="800"/>
            </a:pPr>
            <a:endParaRPr lang="en-US" sz="4000" dirty="0">
              <a:solidFill>
                <a:schemeClr val="bg1"/>
              </a:solidFill>
              <a:latin typeface="ArialMT"/>
              <a:ea typeface="Helvetica Neue"/>
              <a:cs typeface="Calibri" panose="020F0502020204030204" pitchFamily="34" charset="0"/>
              <a:sym typeface="Helvetica Neue"/>
            </a:endParaRPr>
          </a:p>
        </p:txBody>
      </p:sp>
      <p:sp>
        <p:nvSpPr>
          <p:cNvPr id="7" name="Slide Number Placeholder 3">
            <a:extLst>
              <a:ext uri="{FF2B5EF4-FFF2-40B4-BE49-F238E27FC236}">
                <a16:creationId xmlns:a16="http://schemas.microsoft.com/office/drawing/2014/main" id="{72F781A5-CF36-AE73-59BF-77E519BCE524}"/>
              </a:ext>
            </a:extLst>
          </p:cNvPr>
          <p:cNvSpPr txBox="1">
            <a:spLocks/>
          </p:cNvSpPr>
          <p:nvPr/>
        </p:nvSpPr>
        <p:spPr>
          <a:xfrm>
            <a:off x="23457224" y="12923867"/>
            <a:ext cx="586154" cy="415498"/>
          </a:xfrm>
          <a:prstGeom prst="rect">
            <a:avLst/>
          </a:prstGeom>
        </p:spPr>
        <p:txBody>
          <a:bodyPr vert="horz" lIns="91440" tIns="45720" rIns="91440" bIns="45720" rtlCol="0" anchor="ctr"/>
          <a:lstStyle>
            <a:defPPr>
              <a:defRPr lang="ru-RU"/>
            </a:defPPr>
            <a:lvl1pPr marL="0" algn="r" defTabSz="2438522" rtl="0" eaLnBrk="1" latinLnBrk="0" hangingPunct="1">
              <a:defRPr sz="1200" kern="1200">
                <a:solidFill>
                  <a:schemeClr val="tx1">
                    <a:tint val="75000"/>
                  </a:schemeClr>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fld id="{48F63A3B-78C7-47BE-AE5E-E10140E04643}" type="slidenum">
              <a:rPr lang="en-US" sz="2500" smtClean="0">
                <a:solidFill>
                  <a:schemeClr val="tx1"/>
                </a:solidFill>
              </a:rPr>
              <a:pPr/>
              <a:t>4</a:t>
            </a:fld>
            <a:endParaRPr lang="en-US" sz="2500" dirty="0">
              <a:solidFill>
                <a:schemeClr val="tx1"/>
              </a:solidFill>
            </a:endParaRPr>
          </a:p>
        </p:txBody>
      </p:sp>
      <p:pic>
        <p:nvPicPr>
          <p:cNvPr id="12" name="Picture Placeholder 5">
            <a:extLst>
              <a:ext uri="{FF2B5EF4-FFF2-40B4-BE49-F238E27FC236}">
                <a16:creationId xmlns:a16="http://schemas.microsoft.com/office/drawing/2014/main" id="{F86C413F-074F-1942-3B58-6BD9CBDCA536}"/>
              </a:ext>
            </a:extLst>
          </p:cNvPr>
          <p:cNvPicPr>
            <a:picLocks noChangeAspect="1"/>
          </p:cNvPicPr>
          <p:nvPr/>
        </p:nvPicPr>
        <p:blipFill rotWithShape="1">
          <a:blip r:embed="rId3">
            <a:extLst>
              <a:ext uri="{28A0092B-C50C-407E-A947-70E740481C1C}">
                <a14:useLocalDpi xmlns:a14="http://schemas.microsoft.com/office/drawing/2010/main" val="0"/>
              </a:ext>
            </a:extLst>
          </a:blip>
          <a:srcRect l="30582" r="20924" b="20"/>
          <a:stretch/>
        </p:blipFill>
        <p:spPr>
          <a:xfrm>
            <a:off x="0" y="0"/>
            <a:ext cx="7682211" cy="13717588"/>
          </a:xfrm>
          <a:prstGeom prst="rect">
            <a:avLst/>
          </a:prstGeom>
        </p:spPr>
      </p:pic>
    </p:spTree>
    <p:extLst>
      <p:ext uri="{BB962C8B-B14F-4D97-AF65-F5344CB8AC3E}">
        <p14:creationId xmlns:p14="http://schemas.microsoft.com/office/powerpoint/2010/main" val="1065662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BF3BFA-DF13-D35C-E270-A14B8224E2CD}"/>
              </a:ext>
            </a:extLst>
          </p:cNvPr>
          <p:cNvSpPr/>
          <p:nvPr/>
        </p:nvSpPr>
        <p:spPr>
          <a:xfrm>
            <a:off x="18052026" y="0"/>
            <a:ext cx="6333562" cy="13717588"/>
          </a:xfrm>
          <a:prstGeom prst="rect">
            <a:avLst/>
          </a:prstGeom>
          <a:solidFill>
            <a:srgbClr val="2428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41E5113-D143-5852-E610-0AD005C40C9C}"/>
              </a:ext>
            </a:extLst>
          </p:cNvPr>
          <p:cNvSpPr txBox="1"/>
          <p:nvPr/>
        </p:nvSpPr>
        <p:spPr>
          <a:xfrm>
            <a:off x="457201" y="509954"/>
            <a:ext cx="23000024" cy="830997"/>
          </a:xfrm>
          <a:prstGeom prst="rect">
            <a:avLst/>
          </a:prstGeom>
          <a:noFill/>
        </p:spPr>
        <p:txBody>
          <a:bodyPr wrap="square" rtlCol="0">
            <a:spAutoFit/>
          </a:bodyPr>
          <a:lstStyle/>
          <a:p>
            <a:r>
              <a:rPr lang="en-US" b="1" dirty="0">
                <a:latin typeface="ArialMT"/>
              </a:rPr>
              <a:t>Our Application Programming Interface - API</a:t>
            </a:r>
          </a:p>
        </p:txBody>
      </p:sp>
      <p:sp>
        <p:nvSpPr>
          <p:cNvPr id="4" name="Slide Number Placeholder 3">
            <a:extLst>
              <a:ext uri="{FF2B5EF4-FFF2-40B4-BE49-F238E27FC236}">
                <a16:creationId xmlns:a16="http://schemas.microsoft.com/office/drawing/2014/main" id="{F991717D-AE75-E0F6-2F2F-ECECBF626BA4}"/>
              </a:ext>
            </a:extLst>
          </p:cNvPr>
          <p:cNvSpPr txBox="1">
            <a:spLocks/>
          </p:cNvSpPr>
          <p:nvPr/>
        </p:nvSpPr>
        <p:spPr>
          <a:xfrm>
            <a:off x="23457224" y="12716118"/>
            <a:ext cx="586154" cy="415498"/>
          </a:xfrm>
          <a:prstGeom prst="rect">
            <a:avLst/>
          </a:prstGeom>
        </p:spPr>
        <p:txBody>
          <a:bodyPr vert="horz" lIns="91440" tIns="45720" rIns="91440" bIns="45720" rtlCol="0" anchor="ctr"/>
          <a:lstStyle>
            <a:defPPr>
              <a:defRPr lang="ru-RU"/>
            </a:defPPr>
            <a:lvl1pPr marL="0" algn="r" defTabSz="2438522" rtl="0" eaLnBrk="1" latinLnBrk="0" hangingPunct="1">
              <a:defRPr sz="1200" kern="1200">
                <a:solidFill>
                  <a:schemeClr val="tx1">
                    <a:tint val="75000"/>
                  </a:schemeClr>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fld id="{48F63A3B-78C7-47BE-AE5E-E10140E04643}" type="slidenum">
              <a:rPr lang="en-US" sz="2500" smtClean="0">
                <a:solidFill>
                  <a:schemeClr val="tx1"/>
                </a:solidFill>
              </a:rPr>
              <a:pPr/>
              <a:t>5</a:t>
            </a:fld>
            <a:endParaRPr lang="en-US" sz="2500" dirty="0">
              <a:solidFill>
                <a:schemeClr val="tx1"/>
              </a:solidFill>
            </a:endParaRPr>
          </a:p>
        </p:txBody>
      </p:sp>
      <p:pic>
        <p:nvPicPr>
          <p:cNvPr id="6" name="Picture 5" descr="Text, logo&#10;&#10;Description automatically generated">
            <a:extLst>
              <a:ext uri="{FF2B5EF4-FFF2-40B4-BE49-F238E27FC236}">
                <a16:creationId xmlns:a16="http://schemas.microsoft.com/office/drawing/2014/main" id="{41CAC6DB-5405-2679-3A36-7118D30813BA}"/>
              </a:ext>
            </a:extLst>
          </p:cNvPr>
          <p:cNvPicPr>
            <a:picLocks noChangeAspect="1"/>
          </p:cNvPicPr>
          <p:nvPr/>
        </p:nvPicPr>
        <p:blipFill rotWithShape="1">
          <a:blip r:embed="rId3">
            <a:extLst>
              <a:ext uri="{28A0092B-C50C-407E-A947-70E740481C1C}">
                <a14:useLocalDpi xmlns:a14="http://schemas.microsoft.com/office/drawing/2010/main" val="0"/>
              </a:ext>
            </a:extLst>
          </a:blip>
          <a:srcRect r="79864"/>
          <a:stretch/>
        </p:blipFill>
        <p:spPr>
          <a:xfrm>
            <a:off x="342210" y="12508369"/>
            <a:ext cx="993302" cy="830997"/>
          </a:xfrm>
          <a:prstGeom prst="rect">
            <a:avLst/>
          </a:prstGeom>
        </p:spPr>
      </p:pic>
      <p:sp>
        <p:nvSpPr>
          <p:cNvPr id="10" name="TextBox 9">
            <a:extLst>
              <a:ext uri="{FF2B5EF4-FFF2-40B4-BE49-F238E27FC236}">
                <a16:creationId xmlns:a16="http://schemas.microsoft.com/office/drawing/2014/main" id="{44736FB4-FF02-8F15-F6E7-F3FEDA524946}"/>
              </a:ext>
            </a:extLst>
          </p:cNvPr>
          <p:cNvSpPr txBox="1"/>
          <p:nvPr/>
        </p:nvSpPr>
        <p:spPr>
          <a:xfrm>
            <a:off x="1780944" y="12394149"/>
            <a:ext cx="13409895" cy="1015663"/>
          </a:xfrm>
          <a:prstGeom prst="rect">
            <a:avLst/>
          </a:prstGeom>
          <a:noFill/>
        </p:spPr>
        <p:txBody>
          <a:bodyPr wrap="square" rtlCol="0">
            <a:spAutoFit/>
          </a:bodyPr>
          <a:lstStyle/>
          <a:p>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sp>
        <p:nvSpPr>
          <p:cNvPr id="11" name="Oval 10">
            <a:extLst>
              <a:ext uri="{FF2B5EF4-FFF2-40B4-BE49-F238E27FC236}">
                <a16:creationId xmlns:a16="http://schemas.microsoft.com/office/drawing/2014/main" id="{081FFEF5-0DFD-37B5-DF42-0FFD86A4FBE9}"/>
              </a:ext>
            </a:extLst>
          </p:cNvPr>
          <p:cNvSpPr/>
          <p:nvPr/>
        </p:nvSpPr>
        <p:spPr>
          <a:xfrm>
            <a:off x="15456310" y="4028548"/>
            <a:ext cx="5456904" cy="5456904"/>
          </a:xfrm>
          <a:prstGeom prst="ellipse">
            <a:avLst/>
          </a:prstGeom>
          <a:solidFill>
            <a:schemeClr val="bg1"/>
          </a:solidFill>
          <a:ln w="127000">
            <a:solidFill>
              <a:srgbClr val="2428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10;&#10;Description automatically generated">
            <a:extLst>
              <a:ext uri="{FF2B5EF4-FFF2-40B4-BE49-F238E27FC236}">
                <a16:creationId xmlns:a16="http://schemas.microsoft.com/office/drawing/2014/main" id="{6DCF71E1-172E-0C26-E45F-88EC1ACA198D}"/>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t="3650" r="-3" b="-3"/>
          <a:stretch/>
        </p:blipFill>
        <p:spPr>
          <a:xfrm>
            <a:off x="16019534" y="4196208"/>
            <a:ext cx="4508402" cy="4501391"/>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14" name="Tekstfelt 6">
            <a:extLst>
              <a:ext uri="{FF2B5EF4-FFF2-40B4-BE49-F238E27FC236}">
                <a16:creationId xmlns:a16="http://schemas.microsoft.com/office/drawing/2014/main" id="{DFB108E3-742A-E58E-699A-7B71D41FF19C}"/>
              </a:ext>
            </a:extLst>
          </p:cNvPr>
          <p:cNvSpPr txBox="1"/>
          <p:nvPr/>
        </p:nvSpPr>
        <p:spPr>
          <a:xfrm>
            <a:off x="838861" y="2995242"/>
            <a:ext cx="14373484" cy="8066584"/>
          </a:xfrm>
          <a:prstGeom prst="rect">
            <a:avLst/>
          </a:prstGeom>
        </p:spPr>
        <p:txBody>
          <a:bodyPr vert="horz" lIns="91440" tIns="45720" rIns="91440" bIns="45720" rtlCol="0" anchor="ctr">
            <a:noAutofit/>
          </a:bodyPr>
          <a:lstStyle/>
          <a:p>
            <a:pPr defTabSz="914400">
              <a:lnSpc>
                <a:spcPct val="90000"/>
              </a:lnSpc>
              <a:spcAft>
                <a:spcPts val="600"/>
              </a:spcAft>
            </a:pPr>
            <a:r>
              <a:rPr lang="en-US" sz="3500" b="1" dirty="0">
                <a:latin typeface="ArialMT"/>
                <a:cs typeface="Arial" panose="020B0604020202020204" pitchFamily="34" charset="0"/>
              </a:rPr>
              <a:t>CONNECTIVITY</a:t>
            </a:r>
          </a:p>
          <a:p>
            <a:pPr defTabSz="914400">
              <a:lnSpc>
                <a:spcPct val="90000"/>
              </a:lnSpc>
              <a:spcAft>
                <a:spcPts val="600"/>
              </a:spcAft>
            </a:pPr>
            <a:r>
              <a:rPr lang="en-US" sz="3000" dirty="0">
                <a:latin typeface="ArialMT"/>
                <a:cs typeface="Arial" panose="020B0604020202020204" pitchFamily="34" charset="0"/>
              </a:rPr>
              <a:t>For many businesses, the most important part of getting new customers is the ability to integrate with other businesses and partners.</a:t>
            </a:r>
          </a:p>
          <a:p>
            <a:pPr indent="-228600" defTabSz="914400">
              <a:lnSpc>
                <a:spcPct val="90000"/>
              </a:lnSpc>
              <a:spcAft>
                <a:spcPts val="600"/>
              </a:spcAft>
              <a:buFont typeface="Arial" panose="020B0604020202020204" pitchFamily="34" charset="0"/>
              <a:buChar char="•"/>
            </a:pPr>
            <a:endParaRPr lang="en-US" sz="3000" dirty="0">
              <a:latin typeface="ArialMT"/>
              <a:cs typeface="Arial" panose="020B0604020202020204" pitchFamily="34" charset="0"/>
            </a:endParaRPr>
          </a:p>
          <a:p>
            <a:pPr defTabSz="914400">
              <a:lnSpc>
                <a:spcPct val="90000"/>
              </a:lnSpc>
              <a:spcAft>
                <a:spcPts val="600"/>
              </a:spcAft>
            </a:pPr>
            <a:r>
              <a:rPr lang="en-US" sz="3000" dirty="0">
                <a:latin typeface="ArialMT"/>
                <a:cs typeface="Arial" panose="020B0604020202020204" pitchFamily="34" charset="0"/>
              </a:rPr>
              <a:t>The Banking-as-a-Service platform has an efficient API setup that allows the platform to exchange user data with a partner/business, in order to automate an integration of the users from another system to the platform. We can also deliver any selected data to a partner/business - including account balances and fees charged.</a:t>
            </a:r>
          </a:p>
          <a:p>
            <a:pPr indent="-228600" defTabSz="914400">
              <a:lnSpc>
                <a:spcPct val="90000"/>
              </a:lnSpc>
              <a:spcAft>
                <a:spcPts val="600"/>
              </a:spcAft>
              <a:buFont typeface="Arial" panose="020B0604020202020204" pitchFamily="34" charset="0"/>
              <a:buChar char="•"/>
            </a:pPr>
            <a:endParaRPr lang="en-US" sz="3500" b="1" dirty="0">
              <a:latin typeface="ArialMT"/>
              <a:cs typeface="Arial" panose="020B0604020202020204" pitchFamily="34" charset="0"/>
            </a:endParaRPr>
          </a:p>
          <a:p>
            <a:pPr defTabSz="914400">
              <a:lnSpc>
                <a:spcPct val="90000"/>
              </a:lnSpc>
              <a:spcAft>
                <a:spcPts val="600"/>
              </a:spcAft>
            </a:pPr>
            <a:r>
              <a:rPr lang="en-US" sz="3500" b="1" dirty="0">
                <a:latin typeface="ArialMT"/>
                <a:cs typeface="Arial" panose="020B0604020202020204" pitchFamily="34" charset="0"/>
              </a:rPr>
              <a:t>EMBEDDED FINANCE</a:t>
            </a:r>
          </a:p>
          <a:p>
            <a:pPr defTabSz="914400">
              <a:lnSpc>
                <a:spcPct val="90000"/>
              </a:lnSpc>
              <a:spcAft>
                <a:spcPts val="600"/>
              </a:spcAft>
            </a:pPr>
            <a:r>
              <a:rPr lang="en-US" sz="3000" dirty="0">
                <a:latin typeface="ArialMT"/>
                <a:cs typeface="Arial" panose="020B0604020202020204" pitchFamily="34" charset="0"/>
              </a:rPr>
              <a:t>As most services offered are based on payments, the demand for embedded financial products is ever increasing. Embedded finance with the capability of offering various payments methods has supported the growth of several successful products such as Amazon, eBay, Uber and lots more.</a:t>
            </a:r>
          </a:p>
          <a:p>
            <a:pPr defTabSz="914400">
              <a:lnSpc>
                <a:spcPct val="90000"/>
              </a:lnSpc>
              <a:spcAft>
                <a:spcPts val="600"/>
              </a:spcAft>
            </a:pPr>
            <a:endParaRPr lang="en-US" sz="3500" dirty="0">
              <a:latin typeface="ArialMT"/>
              <a:cs typeface="Arial" panose="020B0604020202020204" pitchFamily="34" charset="0"/>
            </a:endParaRPr>
          </a:p>
          <a:p>
            <a:pPr defTabSz="914400">
              <a:lnSpc>
                <a:spcPct val="90000"/>
              </a:lnSpc>
              <a:spcAft>
                <a:spcPts val="600"/>
              </a:spcAft>
            </a:pPr>
            <a:r>
              <a:rPr lang="en-US" sz="3500" b="1" dirty="0">
                <a:latin typeface="ArialMT"/>
                <a:cs typeface="Arial" panose="020B0604020202020204" pitchFamily="34" charset="0"/>
              </a:rPr>
              <a:t>SCALABILITY</a:t>
            </a:r>
          </a:p>
          <a:p>
            <a:pPr defTabSz="914400">
              <a:lnSpc>
                <a:spcPct val="90000"/>
              </a:lnSpc>
              <a:spcAft>
                <a:spcPts val="600"/>
              </a:spcAft>
            </a:pPr>
            <a:r>
              <a:rPr lang="en-US" sz="3000" dirty="0">
                <a:latin typeface="ArialMT"/>
                <a:cs typeface="Arial" panose="020B0604020202020204" pitchFamily="34" charset="0"/>
              </a:rPr>
              <a:t>We have the scalability and extendibility to ensure any number of users can be integrated via the API – it also means that users don’t need to wait when submitting data and no process can impede platform transactions.</a:t>
            </a:r>
          </a:p>
        </p:txBody>
      </p:sp>
    </p:spTree>
    <p:extLst>
      <p:ext uri="{BB962C8B-B14F-4D97-AF65-F5344CB8AC3E}">
        <p14:creationId xmlns:p14="http://schemas.microsoft.com/office/powerpoint/2010/main" val="1934187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4B9EFB8-16AA-348C-24C9-C4B3C7EDF836}"/>
              </a:ext>
            </a:extLst>
          </p:cNvPr>
          <p:cNvSpPr/>
          <p:nvPr/>
        </p:nvSpPr>
        <p:spPr>
          <a:xfrm>
            <a:off x="0" y="13370560"/>
            <a:ext cx="24385588" cy="360000"/>
          </a:xfrm>
          <a:prstGeom prst="rect">
            <a:avLst/>
          </a:prstGeom>
          <a:gradFill flip="none" rotWithShape="1">
            <a:gsLst>
              <a:gs pos="0">
                <a:srgbClr val="242852"/>
              </a:gs>
              <a:gs pos="100000">
                <a:srgbClr val="AF9D89"/>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Tekstfelt 20">
            <a:extLst>
              <a:ext uri="{FF2B5EF4-FFF2-40B4-BE49-F238E27FC236}">
                <a16:creationId xmlns:a16="http://schemas.microsoft.com/office/drawing/2014/main" id="{608AE281-9B9D-52F6-B25A-7A1464A5EF3B}"/>
              </a:ext>
            </a:extLst>
          </p:cNvPr>
          <p:cNvSpPr txBox="1"/>
          <p:nvPr/>
        </p:nvSpPr>
        <p:spPr>
          <a:xfrm>
            <a:off x="21186000" y="360000"/>
            <a:ext cx="2804160" cy="492443"/>
          </a:xfrm>
          <a:prstGeom prst="rect">
            <a:avLst/>
          </a:prstGeom>
          <a:noFill/>
        </p:spPr>
        <p:txBody>
          <a:bodyPr wrap="square" lIns="0" tIns="0" rIns="0" bIns="0" rtlCol="0" anchor="ctr" anchorCtr="1">
            <a:spAutoFit/>
          </a:bodyPr>
          <a:lstStyle/>
          <a:p>
            <a:pPr algn="r"/>
            <a:r>
              <a:rPr lang="da-DK" sz="3200" dirty="0">
                <a:solidFill>
                  <a:srgbClr val="242852"/>
                </a:solidFill>
                <a:latin typeface="Source Sans Pro" panose="020B0503030403020204" pitchFamily="34" charset="0"/>
                <a:ea typeface="Source Sans Pro" panose="020B0503030403020204" pitchFamily="34" charset="0"/>
              </a:rPr>
              <a:t>valenspay.com</a:t>
            </a:r>
          </a:p>
        </p:txBody>
      </p:sp>
      <p:sp>
        <p:nvSpPr>
          <p:cNvPr id="3" name="TextBox 2">
            <a:extLst>
              <a:ext uri="{FF2B5EF4-FFF2-40B4-BE49-F238E27FC236}">
                <a16:creationId xmlns:a16="http://schemas.microsoft.com/office/drawing/2014/main" id="{F8A561C3-DE29-F820-D94F-FB949660BB20}"/>
              </a:ext>
            </a:extLst>
          </p:cNvPr>
          <p:cNvSpPr txBox="1"/>
          <p:nvPr/>
        </p:nvSpPr>
        <p:spPr>
          <a:xfrm>
            <a:off x="1" y="509953"/>
            <a:ext cx="24385587" cy="2308324"/>
          </a:xfrm>
          <a:prstGeom prst="rect">
            <a:avLst/>
          </a:prstGeom>
          <a:solidFill>
            <a:schemeClr val="tx2"/>
          </a:solidFill>
          <a:ln>
            <a:solidFill>
              <a:srgbClr val="444C9C"/>
            </a:solidFill>
          </a:ln>
        </p:spPr>
        <p:txBody>
          <a:bodyPr wrap="square" rtlCol="0">
            <a:spAutoFit/>
          </a:bodyPr>
          <a:lstStyle/>
          <a:p>
            <a:pPr algn="ctr"/>
            <a:br>
              <a:rPr lang="en-US" b="1" dirty="0">
                <a:solidFill>
                  <a:schemeClr val="bg1"/>
                </a:solidFill>
                <a:latin typeface="ArialMT"/>
              </a:rPr>
            </a:br>
            <a:r>
              <a:rPr lang="en-US" b="1" dirty="0">
                <a:solidFill>
                  <a:schemeClr val="bg1"/>
                </a:solidFill>
                <a:latin typeface="ArialMT"/>
              </a:rPr>
              <a:t>We believe in our Partners safety</a:t>
            </a:r>
            <a:br>
              <a:rPr lang="en-US" b="1" dirty="0">
                <a:solidFill>
                  <a:schemeClr val="bg1"/>
                </a:solidFill>
                <a:latin typeface="ArialMT"/>
              </a:rPr>
            </a:br>
            <a:endParaRPr lang="en-US" b="1" dirty="0">
              <a:solidFill>
                <a:schemeClr val="bg1"/>
              </a:solidFill>
              <a:latin typeface="ArialMT"/>
            </a:endParaRPr>
          </a:p>
        </p:txBody>
      </p:sp>
      <p:sp>
        <p:nvSpPr>
          <p:cNvPr id="52" name="Tekstfelt 3">
            <a:extLst>
              <a:ext uri="{FF2B5EF4-FFF2-40B4-BE49-F238E27FC236}">
                <a16:creationId xmlns:a16="http://schemas.microsoft.com/office/drawing/2014/main" id="{4C4A812F-8DBE-AD6D-1711-19C2EB85B980}"/>
              </a:ext>
            </a:extLst>
          </p:cNvPr>
          <p:cNvSpPr txBox="1"/>
          <p:nvPr/>
        </p:nvSpPr>
        <p:spPr>
          <a:xfrm>
            <a:off x="5030351" y="3880744"/>
            <a:ext cx="4125079" cy="1246495"/>
          </a:xfrm>
          <a:prstGeom prst="rect">
            <a:avLst/>
          </a:prstGeom>
          <a:noFill/>
        </p:spPr>
        <p:txBody>
          <a:bodyPr wrap="square" rtlCol="0">
            <a:spAutoFit/>
          </a:bodyPr>
          <a:lstStyle/>
          <a:p>
            <a:r>
              <a:rPr lang="da-DK" sz="2500" dirty="0">
                <a:latin typeface="ArialMT"/>
              </a:rPr>
              <a:t>FINTRAC </a:t>
            </a:r>
          </a:p>
          <a:p>
            <a:r>
              <a:rPr lang="da-DK" sz="2500" dirty="0">
                <a:latin typeface="ArialMT"/>
              </a:rPr>
              <a:t>MSB License M21914872</a:t>
            </a:r>
          </a:p>
          <a:p>
            <a:r>
              <a:rPr lang="da-DK" sz="2500" dirty="0" err="1">
                <a:latin typeface="ArialMT"/>
              </a:rPr>
              <a:t>Issued</a:t>
            </a:r>
            <a:r>
              <a:rPr lang="da-DK" sz="2500" dirty="0">
                <a:latin typeface="ArialMT"/>
              </a:rPr>
              <a:t> March 5, 2021</a:t>
            </a:r>
          </a:p>
        </p:txBody>
      </p:sp>
      <p:sp>
        <p:nvSpPr>
          <p:cNvPr id="53" name="Tekstfelt 3">
            <a:extLst>
              <a:ext uri="{FF2B5EF4-FFF2-40B4-BE49-F238E27FC236}">
                <a16:creationId xmlns:a16="http://schemas.microsoft.com/office/drawing/2014/main" id="{A556DC3D-7B72-E9BA-7D3E-B8AD4C14234D}"/>
              </a:ext>
            </a:extLst>
          </p:cNvPr>
          <p:cNvSpPr txBox="1"/>
          <p:nvPr/>
        </p:nvSpPr>
        <p:spPr>
          <a:xfrm>
            <a:off x="4960348" y="7203216"/>
            <a:ext cx="4639429" cy="1631216"/>
          </a:xfrm>
          <a:prstGeom prst="rect">
            <a:avLst/>
          </a:prstGeom>
          <a:noFill/>
        </p:spPr>
        <p:txBody>
          <a:bodyPr wrap="square" rtlCol="0">
            <a:spAutoFit/>
          </a:bodyPr>
          <a:lstStyle/>
          <a:p>
            <a:r>
              <a:rPr lang="en-US" sz="2500" dirty="0">
                <a:latin typeface="ArialMT"/>
              </a:rPr>
              <a:t>Member of the Canadian Money Service Business Association (CMSBA).</a:t>
            </a:r>
          </a:p>
          <a:p>
            <a:endParaRPr lang="en-US" sz="2500" dirty="0">
              <a:latin typeface="ArialMT"/>
            </a:endParaRPr>
          </a:p>
        </p:txBody>
      </p:sp>
      <p:sp>
        <p:nvSpPr>
          <p:cNvPr id="54" name="Tekstfelt 3">
            <a:extLst>
              <a:ext uri="{FF2B5EF4-FFF2-40B4-BE49-F238E27FC236}">
                <a16:creationId xmlns:a16="http://schemas.microsoft.com/office/drawing/2014/main" id="{FAF4E562-813E-85E1-5672-66E06E156B7F}"/>
              </a:ext>
            </a:extLst>
          </p:cNvPr>
          <p:cNvSpPr txBox="1"/>
          <p:nvPr/>
        </p:nvSpPr>
        <p:spPr>
          <a:xfrm>
            <a:off x="19324685" y="3716962"/>
            <a:ext cx="3559918" cy="1246495"/>
          </a:xfrm>
          <a:prstGeom prst="rect">
            <a:avLst/>
          </a:prstGeom>
          <a:noFill/>
        </p:spPr>
        <p:txBody>
          <a:bodyPr wrap="square" rtlCol="0">
            <a:spAutoFit/>
          </a:bodyPr>
          <a:lstStyle/>
          <a:p>
            <a:r>
              <a:rPr lang="da-DK" sz="2500" dirty="0">
                <a:latin typeface="ArialMT"/>
              </a:rPr>
              <a:t>PSD2 compliance with</a:t>
            </a:r>
          </a:p>
          <a:p>
            <a:r>
              <a:rPr lang="da-DK" sz="2500" dirty="0">
                <a:latin typeface="ArialMT"/>
              </a:rPr>
              <a:t>Strong Customer Authentication (SCA)</a:t>
            </a:r>
          </a:p>
        </p:txBody>
      </p:sp>
      <p:cxnSp>
        <p:nvCxnSpPr>
          <p:cNvPr id="58" name="Straight Connector 79">
            <a:extLst>
              <a:ext uri="{FF2B5EF4-FFF2-40B4-BE49-F238E27FC236}">
                <a16:creationId xmlns:a16="http://schemas.microsoft.com/office/drawing/2014/main" id="{C91AC894-856B-2A24-1BF3-80D3066A5535}"/>
              </a:ext>
            </a:extLst>
          </p:cNvPr>
          <p:cNvCxnSpPr>
            <a:cxnSpLocks/>
          </p:cNvCxnSpPr>
          <p:nvPr/>
        </p:nvCxnSpPr>
        <p:spPr>
          <a:xfrm>
            <a:off x="1406233" y="11889590"/>
            <a:ext cx="20675755" cy="0"/>
          </a:xfrm>
          <a:prstGeom prst="line">
            <a:avLst/>
          </a:prstGeom>
          <a:ln w="28575">
            <a:solidFill>
              <a:srgbClr val="242852"/>
            </a:solidFill>
          </a:ln>
        </p:spPr>
        <p:style>
          <a:lnRef idx="1">
            <a:schemeClr val="dk1"/>
          </a:lnRef>
          <a:fillRef idx="0">
            <a:schemeClr val="dk1"/>
          </a:fillRef>
          <a:effectRef idx="0">
            <a:schemeClr val="dk1"/>
          </a:effectRef>
          <a:fontRef idx="minor">
            <a:schemeClr val="tx1"/>
          </a:fontRef>
        </p:style>
      </p:cxnSp>
      <p:sp>
        <p:nvSpPr>
          <p:cNvPr id="61" name="Tekstfelt 3">
            <a:extLst>
              <a:ext uri="{FF2B5EF4-FFF2-40B4-BE49-F238E27FC236}">
                <a16:creationId xmlns:a16="http://schemas.microsoft.com/office/drawing/2014/main" id="{1FCF4FD1-1FDB-7D76-4690-E70A4EF3F7B0}"/>
              </a:ext>
            </a:extLst>
          </p:cNvPr>
          <p:cNvSpPr txBox="1"/>
          <p:nvPr/>
        </p:nvSpPr>
        <p:spPr>
          <a:xfrm>
            <a:off x="12309450" y="4265464"/>
            <a:ext cx="5641174" cy="477054"/>
          </a:xfrm>
          <a:prstGeom prst="rect">
            <a:avLst/>
          </a:prstGeom>
          <a:noFill/>
        </p:spPr>
        <p:txBody>
          <a:bodyPr wrap="square" rtlCol="0">
            <a:spAutoFit/>
          </a:bodyPr>
          <a:lstStyle/>
          <a:p>
            <a:r>
              <a:rPr lang="da-DK" sz="2500" dirty="0">
                <a:latin typeface="ArialMT"/>
              </a:rPr>
              <a:t>BIC: VAPACA82</a:t>
            </a:r>
          </a:p>
        </p:txBody>
      </p:sp>
      <p:pic>
        <p:nvPicPr>
          <p:cNvPr id="1026" name="Picture 2" descr="What is PCI DSS? How to Show Compliance ...">
            <a:extLst>
              <a:ext uri="{FF2B5EF4-FFF2-40B4-BE49-F238E27FC236}">
                <a16:creationId xmlns:a16="http://schemas.microsoft.com/office/drawing/2014/main" id="{312A59AD-44DD-EC09-A8C7-34FC54C0C4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6771" y="6744660"/>
            <a:ext cx="24003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NTRAC: Latest News - Alessa">
            <a:extLst>
              <a:ext uri="{FF2B5EF4-FFF2-40B4-BE49-F238E27FC236}">
                <a16:creationId xmlns:a16="http://schemas.microsoft.com/office/drawing/2014/main" id="{6EE980A8-C408-4904-A004-468B82E495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869" y="3620484"/>
            <a:ext cx="3833916" cy="18276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xalog - SWIFTNet: International ...">
            <a:extLst>
              <a:ext uri="{FF2B5EF4-FFF2-40B4-BE49-F238E27FC236}">
                <a16:creationId xmlns:a16="http://schemas.microsoft.com/office/drawing/2014/main" id="{59A231B1-83E7-0952-DC2C-C50602952E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90104" y="2890773"/>
            <a:ext cx="3333975" cy="331915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mazon Web Services (AWS) Master Amazon ...">
            <a:extLst>
              <a:ext uri="{FF2B5EF4-FFF2-40B4-BE49-F238E27FC236}">
                <a16:creationId xmlns:a16="http://schemas.microsoft.com/office/drawing/2014/main" id="{11B9B197-6AFE-406C-6E8E-092B1E6417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12527" y="6429253"/>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67" name="Billede 66">
            <a:extLst>
              <a:ext uri="{FF2B5EF4-FFF2-40B4-BE49-F238E27FC236}">
                <a16:creationId xmlns:a16="http://schemas.microsoft.com/office/drawing/2014/main" id="{782D8B30-0A2C-EAD7-B0B3-5825AC619D54}"/>
              </a:ext>
            </a:extLst>
          </p:cNvPr>
          <p:cNvPicPr>
            <a:picLocks noChangeAspect="1"/>
          </p:cNvPicPr>
          <p:nvPr/>
        </p:nvPicPr>
        <p:blipFill>
          <a:blip r:embed="rId7"/>
          <a:stretch>
            <a:fillRect/>
          </a:stretch>
        </p:blipFill>
        <p:spPr>
          <a:xfrm>
            <a:off x="1119511" y="6500182"/>
            <a:ext cx="2673826" cy="2673826"/>
          </a:xfrm>
          <a:prstGeom prst="rect">
            <a:avLst/>
          </a:prstGeom>
        </p:spPr>
      </p:pic>
      <p:sp>
        <p:nvSpPr>
          <p:cNvPr id="68" name="Tekstfelt 3">
            <a:extLst>
              <a:ext uri="{FF2B5EF4-FFF2-40B4-BE49-F238E27FC236}">
                <a16:creationId xmlns:a16="http://schemas.microsoft.com/office/drawing/2014/main" id="{2520D366-DFC9-F1D4-F40F-3C8E3A70C747}"/>
              </a:ext>
            </a:extLst>
          </p:cNvPr>
          <p:cNvSpPr txBox="1"/>
          <p:nvPr/>
        </p:nvSpPr>
        <p:spPr>
          <a:xfrm>
            <a:off x="12308356" y="7254580"/>
            <a:ext cx="3566491" cy="1631216"/>
          </a:xfrm>
          <a:prstGeom prst="rect">
            <a:avLst/>
          </a:prstGeom>
          <a:noFill/>
        </p:spPr>
        <p:txBody>
          <a:bodyPr wrap="square" rtlCol="0">
            <a:spAutoFit/>
          </a:bodyPr>
          <a:lstStyle/>
          <a:p>
            <a:r>
              <a:rPr lang="da-DK" sz="2500" dirty="0">
                <a:latin typeface="ArialMT"/>
              </a:rPr>
              <a:t>PCI DSS </a:t>
            </a:r>
            <a:r>
              <a:rPr lang="da-DK" sz="2500" dirty="0" err="1">
                <a:latin typeface="ArialMT"/>
              </a:rPr>
              <a:t>Compliant</a:t>
            </a:r>
            <a:endParaRPr lang="da-DK" sz="2500" dirty="0">
              <a:latin typeface="ArialMT"/>
            </a:endParaRPr>
          </a:p>
          <a:p>
            <a:r>
              <a:rPr lang="da-DK" sz="2500" dirty="0">
                <a:latin typeface="ArialMT"/>
              </a:rPr>
              <a:t>Valid to June 3, 2025</a:t>
            </a:r>
          </a:p>
          <a:p>
            <a:endParaRPr lang="da-DK" sz="2500" dirty="0">
              <a:latin typeface="ArialMT"/>
            </a:endParaRPr>
          </a:p>
          <a:p>
            <a:endParaRPr lang="da-DK" sz="2500" dirty="0">
              <a:latin typeface="ArialMT"/>
            </a:endParaRPr>
          </a:p>
        </p:txBody>
      </p:sp>
      <p:pic>
        <p:nvPicPr>
          <p:cNvPr id="1038" name="Picture 14" descr="What is PSD2? - St. Colmans Credit ...">
            <a:extLst>
              <a:ext uri="{FF2B5EF4-FFF2-40B4-BE49-F238E27FC236}">
                <a16:creationId xmlns:a16="http://schemas.microsoft.com/office/drawing/2014/main" id="{B5D8A87D-28EB-0BA7-3A95-68FA00D8E7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328250" y="3382948"/>
            <a:ext cx="2390775" cy="1914525"/>
          </a:xfrm>
          <a:prstGeom prst="rect">
            <a:avLst/>
          </a:prstGeom>
          <a:noFill/>
          <a:extLst>
            <a:ext uri="{909E8E84-426E-40DD-AFC4-6F175D3DCCD1}">
              <a14:hiddenFill xmlns:a14="http://schemas.microsoft.com/office/drawing/2010/main">
                <a:solidFill>
                  <a:srgbClr val="FFFFFF"/>
                </a:solidFill>
              </a14:hiddenFill>
            </a:ext>
          </a:extLst>
        </p:spPr>
      </p:pic>
      <p:sp>
        <p:nvSpPr>
          <p:cNvPr id="69" name="Tekstfelt 3">
            <a:extLst>
              <a:ext uri="{FF2B5EF4-FFF2-40B4-BE49-F238E27FC236}">
                <a16:creationId xmlns:a16="http://schemas.microsoft.com/office/drawing/2014/main" id="{6465BE0A-F898-216E-2994-50DE259235F7}"/>
              </a:ext>
            </a:extLst>
          </p:cNvPr>
          <p:cNvSpPr txBox="1"/>
          <p:nvPr/>
        </p:nvSpPr>
        <p:spPr>
          <a:xfrm>
            <a:off x="19208962" y="7040623"/>
            <a:ext cx="3559918" cy="861774"/>
          </a:xfrm>
          <a:prstGeom prst="rect">
            <a:avLst/>
          </a:prstGeom>
          <a:noFill/>
        </p:spPr>
        <p:txBody>
          <a:bodyPr wrap="square" rtlCol="0">
            <a:spAutoFit/>
          </a:bodyPr>
          <a:lstStyle/>
          <a:p>
            <a:r>
              <a:rPr lang="da-DK" sz="2500" dirty="0">
                <a:latin typeface="ArialMT"/>
              </a:rPr>
              <a:t>Secure servers with data </a:t>
            </a:r>
            <a:r>
              <a:rPr lang="da-DK" sz="2500" dirty="0" err="1">
                <a:latin typeface="ArialMT"/>
              </a:rPr>
              <a:t>encryption</a:t>
            </a:r>
            <a:endParaRPr lang="da-DK" sz="2500" dirty="0">
              <a:latin typeface="ArialMT"/>
            </a:endParaRPr>
          </a:p>
        </p:txBody>
      </p:sp>
      <p:pic>
        <p:nvPicPr>
          <p:cNvPr id="4" name="Billede 3">
            <a:extLst>
              <a:ext uri="{FF2B5EF4-FFF2-40B4-BE49-F238E27FC236}">
                <a16:creationId xmlns:a16="http://schemas.microsoft.com/office/drawing/2014/main" id="{F1FBFA9B-B878-CCFC-CB37-9FE41E94EC8C}"/>
              </a:ext>
            </a:extLst>
          </p:cNvPr>
          <p:cNvPicPr>
            <a:picLocks noChangeAspect="1"/>
          </p:cNvPicPr>
          <p:nvPr/>
        </p:nvPicPr>
        <p:blipFill>
          <a:blip r:embed="rId9"/>
          <a:stretch>
            <a:fillRect/>
          </a:stretch>
        </p:blipFill>
        <p:spPr>
          <a:xfrm>
            <a:off x="3793337" y="9379725"/>
            <a:ext cx="2878805" cy="1631836"/>
          </a:xfrm>
          <a:prstGeom prst="rect">
            <a:avLst/>
          </a:prstGeom>
        </p:spPr>
      </p:pic>
      <p:sp>
        <p:nvSpPr>
          <p:cNvPr id="5" name="Tekstfelt 3">
            <a:extLst>
              <a:ext uri="{FF2B5EF4-FFF2-40B4-BE49-F238E27FC236}">
                <a16:creationId xmlns:a16="http://schemas.microsoft.com/office/drawing/2014/main" id="{EF735BA5-E5C9-0654-5BA2-3CDC060414B5}"/>
              </a:ext>
            </a:extLst>
          </p:cNvPr>
          <p:cNvSpPr txBox="1"/>
          <p:nvPr/>
        </p:nvSpPr>
        <p:spPr>
          <a:xfrm>
            <a:off x="6787865" y="9320351"/>
            <a:ext cx="3566491" cy="2015936"/>
          </a:xfrm>
          <a:prstGeom prst="rect">
            <a:avLst/>
          </a:prstGeom>
          <a:noFill/>
        </p:spPr>
        <p:txBody>
          <a:bodyPr wrap="square" rtlCol="0">
            <a:spAutoFit/>
          </a:bodyPr>
          <a:lstStyle/>
          <a:p>
            <a:r>
              <a:rPr lang="en-US" sz="2500" dirty="0">
                <a:latin typeface="ArialMT"/>
              </a:rPr>
              <a:t>Voted as:</a:t>
            </a:r>
          </a:p>
          <a:p>
            <a:r>
              <a:rPr lang="en-US" sz="2500" dirty="0">
                <a:latin typeface="ArialMT"/>
              </a:rPr>
              <a:t>Best Global White Label Banking</a:t>
            </a:r>
          </a:p>
          <a:p>
            <a:r>
              <a:rPr lang="en-US" sz="2500" dirty="0">
                <a:latin typeface="ArialMT"/>
              </a:rPr>
              <a:t>Service Provider 2023</a:t>
            </a:r>
            <a:endParaRPr lang="da-DK" sz="2500" dirty="0">
              <a:latin typeface="ArialMT"/>
            </a:endParaRPr>
          </a:p>
          <a:p>
            <a:endParaRPr lang="da-DK" sz="2500" dirty="0">
              <a:latin typeface="ArialMT"/>
            </a:endParaRPr>
          </a:p>
        </p:txBody>
      </p:sp>
      <p:sp>
        <p:nvSpPr>
          <p:cNvPr id="2" name="TextBox 9">
            <a:extLst>
              <a:ext uri="{FF2B5EF4-FFF2-40B4-BE49-F238E27FC236}">
                <a16:creationId xmlns:a16="http://schemas.microsoft.com/office/drawing/2014/main" id="{7A8CB4A3-7CC4-6626-1145-BB671182ABA8}"/>
              </a:ext>
            </a:extLst>
          </p:cNvPr>
          <p:cNvSpPr txBox="1"/>
          <p:nvPr/>
        </p:nvSpPr>
        <p:spPr>
          <a:xfrm>
            <a:off x="3550750" y="12571821"/>
            <a:ext cx="17285676" cy="707886"/>
          </a:xfrm>
          <a:prstGeom prst="rect">
            <a:avLst/>
          </a:prstGeom>
          <a:noFill/>
        </p:spPr>
        <p:txBody>
          <a:bodyPr wrap="square" rtlCol="0">
            <a:spAutoFit/>
          </a:bodyPr>
          <a:lstStyle/>
          <a:p>
            <a:pPr algn="ctr"/>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pic>
        <p:nvPicPr>
          <p:cNvPr id="8" name="Picture 5" descr="Text, logo&#10;&#10;Description automatically generated">
            <a:extLst>
              <a:ext uri="{FF2B5EF4-FFF2-40B4-BE49-F238E27FC236}">
                <a16:creationId xmlns:a16="http://schemas.microsoft.com/office/drawing/2014/main" id="{9C738A5A-DE70-DB0D-CD8B-3DFDCEA75A57}"/>
              </a:ext>
            </a:extLst>
          </p:cNvPr>
          <p:cNvPicPr>
            <a:picLocks noChangeAspect="1"/>
          </p:cNvPicPr>
          <p:nvPr/>
        </p:nvPicPr>
        <p:blipFill rotWithShape="1">
          <a:blip r:embed="rId10">
            <a:extLst>
              <a:ext uri="{28A0092B-C50C-407E-A947-70E740481C1C}">
                <a14:useLocalDpi xmlns:a14="http://schemas.microsoft.com/office/drawing/2010/main" val="0"/>
              </a:ext>
            </a:extLst>
          </a:blip>
          <a:srcRect r="79864"/>
          <a:stretch/>
        </p:blipFill>
        <p:spPr>
          <a:xfrm>
            <a:off x="342210" y="12508369"/>
            <a:ext cx="993302" cy="830997"/>
          </a:xfrm>
          <a:prstGeom prst="rect">
            <a:avLst/>
          </a:prstGeom>
        </p:spPr>
      </p:pic>
      <p:pic>
        <p:nvPicPr>
          <p:cNvPr id="11" name="Billede 10">
            <a:extLst>
              <a:ext uri="{FF2B5EF4-FFF2-40B4-BE49-F238E27FC236}">
                <a16:creationId xmlns:a16="http://schemas.microsoft.com/office/drawing/2014/main" id="{F7200A1F-7F2F-7F34-4E06-A0113B8A92DE}"/>
              </a:ext>
            </a:extLst>
          </p:cNvPr>
          <p:cNvPicPr>
            <a:picLocks noChangeAspect="1"/>
          </p:cNvPicPr>
          <p:nvPr/>
        </p:nvPicPr>
        <p:blipFill>
          <a:blip r:embed="rId9"/>
          <a:stretch>
            <a:fillRect/>
          </a:stretch>
        </p:blipFill>
        <p:spPr>
          <a:xfrm>
            <a:off x="13055447" y="9375699"/>
            <a:ext cx="2878805" cy="1631836"/>
          </a:xfrm>
          <a:prstGeom prst="rect">
            <a:avLst/>
          </a:prstGeom>
        </p:spPr>
      </p:pic>
      <p:sp>
        <p:nvSpPr>
          <p:cNvPr id="12" name="Tekstfelt 3">
            <a:extLst>
              <a:ext uri="{FF2B5EF4-FFF2-40B4-BE49-F238E27FC236}">
                <a16:creationId xmlns:a16="http://schemas.microsoft.com/office/drawing/2014/main" id="{71DC9F7C-229F-DC6E-3098-F8B75047C64C}"/>
              </a:ext>
            </a:extLst>
          </p:cNvPr>
          <p:cNvSpPr txBox="1"/>
          <p:nvPr/>
        </p:nvSpPr>
        <p:spPr>
          <a:xfrm>
            <a:off x="16049975" y="9316325"/>
            <a:ext cx="3566491" cy="2015936"/>
          </a:xfrm>
          <a:prstGeom prst="rect">
            <a:avLst/>
          </a:prstGeom>
          <a:noFill/>
        </p:spPr>
        <p:txBody>
          <a:bodyPr wrap="square" rtlCol="0">
            <a:spAutoFit/>
          </a:bodyPr>
          <a:lstStyle/>
          <a:p>
            <a:r>
              <a:rPr lang="en-US" sz="2500" dirty="0">
                <a:latin typeface="ArialMT"/>
              </a:rPr>
              <a:t>Voted as:</a:t>
            </a:r>
          </a:p>
          <a:p>
            <a:r>
              <a:rPr lang="en-US" sz="2500" dirty="0">
                <a:latin typeface="ArialMT"/>
              </a:rPr>
              <a:t>Best Global White Label Banking</a:t>
            </a:r>
          </a:p>
          <a:p>
            <a:r>
              <a:rPr lang="en-US" sz="2500" dirty="0">
                <a:latin typeface="ArialMT"/>
              </a:rPr>
              <a:t>Service Provider 2024</a:t>
            </a:r>
            <a:endParaRPr lang="da-DK" sz="2500" dirty="0">
              <a:latin typeface="ArialMT"/>
            </a:endParaRPr>
          </a:p>
          <a:p>
            <a:endParaRPr lang="da-DK" sz="2500" dirty="0">
              <a:latin typeface="ArialMT"/>
            </a:endParaRPr>
          </a:p>
        </p:txBody>
      </p:sp>
    </p:spTree>
    <p:extLst>
      <p:ext uri="{BB962C8B-B14F-4D97-AF65-F5344CB8AC3E}">
        <p14:creationId xmlns:p14="http://schemas.microsoft.com/office/powerpoint/2010/main" val="2926646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F76DB2-D538-31AA-9524-0211B2FC8803}"/>
              </a:ext>
            </a:extLst>
          </p:cNvPr>
          <p:cNvSpPr/>
          <p:nvPr/>
        </p:nvSpPr>
        <p:spPr>
          <a:xfrm>
            <a:off x="-794" y="158698"/>
            <a:ext cx="24385588" cy="999938"/>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E723E6-B3EF-90FE-3B4F-4D748070EF42}"/>
              </a:ext>
            </a:extLst>
          </p:cNvPr>
          <p:cNvSpPr/>
          <p:nvPr/>
        </p:nvSpPr>
        <p:spPr>
          <a:xfrm>
            <a:off x="13487400" y="437881"/>
            <a:ext cx="10229850" cy="11525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41E5113-D143-5852-E610-0AD005C40C9C}"/>
              </a:ext>
            </a:extLst>
          </p:cNvPr>
          <p:cNvSpPr txBox="1"/>
          <p:nvPr/>
        </p:nvSpPr>
        <p:spPr>
          <a:xfrm>
            <a:off x="457201" y="230771"/>
            <a:ext cx="23000024" cy="830997"/>
          </a:xfrm>
          <a:prstGeom prst="rect">
            <a:avLst/>
          </a:prstGeom>
          <a:noFill/>
        </p:spPr>
        <p:txBody>
          <a:bodyPr wrap="square" rtlCol="0">
            <a:spAutoFit/>
          </a:bodyPr>
          <a:lstStyle/>
          <a:p>
            <a:r>
              <a:rPr lang="en-US" b="1" dirty="0">
                <a:solidFill>
                  <a:schemeClr val="bg1"/>
                </a:solidFill>
                <a:latin typeface="ArialMT"/>
              </a:rPr>
              <a:t>Target Market</a:t>
            </a:r>
          </a:p>
        </p:txBody>
      </p:sp>
      <p:sp>
        <p:nvSpPr>
          <p:cNvPr id="4" name="Slide Number Placeholder 3">
            <a:extLst>
              <a:ext uri="{FF2B5EF4-FFF2-40B4-BE49-F238E27FC236}">
                <a16:creationId xmlns:a16="http://schemas.microsoft.com/office/drawing/2014/main" id="{F991717D-AE75-E0F6-2F2F-ECECBF626BA4}"/>
              </a:ext>
            </a:extLst>
          </p:cNvPr>
          <p:cNvSpPr txBox="1">
            <a:spLocks/>
          </p:cNvSpPr>
          <p:nvPr/>
        </p:nvSpPr>
        <p:spPr>
          <a:xfrm>
            <a:off x="23457224" y="12716118"/>
            <a:ext cx="586154" cy="415498"/>
          </a:xfrm>
          <a:prstGeom prst="rect">
            <a:avLst/>
          </a:prstGeom>
        </p:spPr>
        <p:txBody>
          <a:bodyPr vert="horz" lIns="91440" tIns="45720" rIns="91440" bIns="45720" rtlCol="0" anchor="ctr"/>
          <a:lstStyle>
            <a:defPPr>
              <a:defRPr lang="ru-RU"/>
            </a:defPPr>
            <a:lvl1pPr marL="0" algn="r" defTabSz="2438522" rtl="0" eaLnBrk="1" latinLnBrk="0" hangingPunct="1">
              <a:defRPr sz="1200" kern="1200">
                <a:solidFill>
                  <a:schemeClr val="tx1">
                    <a:tint val="75000"/>
                  </a:schemeClr>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fld id="{48F63A3B-78C7-47BE-AE5E-E10140E04643}" type="slidenum">
              <a:rPr lang="en-US" sz="2500" smtClean="0">
                <a:solidFill>
                  <a:schemeClr val="tx1"/>
                </a:solidFill>
              </a:rPr>
              <a:pPr/>
              <a:t>7</a:t>
            </a:fld>
            <a:endParaRPr lang="en-US" sz="2500" dirty="0">
              <a:solidFill>
                <a:schemeClr val="tx1"/>
              </a:solidFill>
            </a:endParaRPr>
          </a:p>
        </p:txBody>
      </p:sp>
      <p:pic>
        <p:nvPicPr>
          <p:cNvPr id="6" name="Picture 5" descr="Text, logo&#10;&#10;Description automatically generated">
            <a:extLst>
              <a:ext uri="{FF2B5EF4-FFF2-40B4-BE49-F238E27FC236}">
                <a16:creationId xmlns:a16="http://schemas.microsoft.com/office/drawing/2014/main" id="{41CAC6DB-5405-2679-3A36-7118D30813BA}"/>
              </a:ext>
            </a:extLst>
          </p:cNvPr>
          <p:cNvPicPr>
            <a:picLocks noChangeAspect="1"/>
          </p:cNvPicPr>
          <p:nvPr/>
        </p:nvPicPr>
        <p:blipFill rotWithShape="1">
          <a:blip r:embed="rId3">
            <a:extLst>
              <a:ext uri="{28A0092B-C50C-407E-A947-70E740481C1C}">
                <a14:useLocalDpi xmlns:a14="http://schemas.microsoft.com/office/drawing/2010/main" val="0"/>
              </a:ext>
            </a:extLst>
          </a:blip>
          <a:srcRect r="79864"/>
          <a:stretch/>
        </p:blipFill>
        <p:spPr>
          <a:xfrm>
            <a:off x="342210" y="12508369"/>
            <a:ext cx="993302" cy="830997"/>
          </a:xfrm>
          <a:prstGeom prst="rect">
            <a:avLst/>
          </a:prstGeom>
        </p:spPr>
      </p:pic>
      <p:sp>
        <p:nvSpPr>
          <p:cNvPr id="10" name="TextBox 9">
            <a:extLst>
              <a:ext uri="{FF2B5EF4-FFF2-40B4-BE49-F238E27FC236}">
                <a16:creationId xmlns:a16="http://schemas.microsoft.com/office/drawing/2014/main" id="{44736FB4-FF02-8F15-F6E7-F3FEDA524946}"/>
              </a:ext>
            </a:extLst>
          </p:cNvPr>
          <p:cNvSpPr txBox="1"/>
          <p:nvPr/>
        </p:nvSpPr>
        <p:spPr>
          <a:xfrm>
            <a:off x="3550750" y="12571821"/>
            <a:ext cx="17285676" cy="707886"/>
          </a:xfrm>
          <a:prstGeom prst="rect">
            <a:avLst/>
          </a:prstGeom>
          <a:noFill/>
        </p:spPr>
        <p:txBody>
          <a:bodyPr wrap="square" rtlCol="0">
            <a:spAutoFit/>
          </a:bodyPr>
          <a:lstStyle/>
          <a:p>
            <a:pPr algn="ctr"/>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sp>
        <p:nvSpPr>
          <p:cNvPr id="11" name="Rectangle 10">
            <a:extLst>
              <a:ext uri="{FF2B5EF4-FFF2-40B4-BE49-F238E27FC236}">
                <a16:creationId xmlns:a16="http://schemas.microsoft.com/office/drawing/2014/main" id="{7EF17F2B-ACF1-A128-953A-2EF37926C961}"/>
              </a:ext>
            </a:extLst>
          </p:cNvPr>
          <p:cNvSpPr/>
          <p:nvPr/>
        </p:nvSpPr>
        <p:spPr>
          <a:xfrm>
            <a:off x="0" y="1410441"/>
            <a:ext cx="12705010" cy="1879981"/>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5368" indent="-571500">
              <a:buClr>
                <a:schemeClr val="bg1"/>
              </a:buClr>
              <a:buSzPct val="100000"/>
              <a:buFont typeface="Arial" panose="020B0604020202020204" pitchFamily="34" charset="0"/>
              <a:buChar char="•"/>
            </a:pPr>
            <a:r>
              <a:rPr lang="da-DK" sz="3500" dirty="0">
                <a:solidFill>
                  <a:schemeClr val="bg1"/>
                </a:solidFill>
                <a:latin typeface="ArialMT"/>
                <a:cs typeface="Calibri" panose="020F0502020204030204" pitchFamily="34" charset="0"/>
              </a:rPr>
              <a:t>Global Market size for Banking-as-a Service:</a:t>
            </a:r>
          </a:p>
          <a:p>
            <a:pPr marL="605368" indent="-571500">
              <a:buClr>
                <a:schemeClr val="bg1"/>
              </a:buClr>
              <a:buSzPct val="100000"/>
              <a:buFont typeface="Arial" panose="020B0604020202020204" pitchFamily="34" charset="0"/>
              <a:buChar char="•"/>
            </a:pPr>
            <a:r>
              <a:rPr lang="en-US" sz="3500" dirty="0">
                <a:solidFill>
                  <a:schemeClr val="bg1"/>
                </a:solidFill>
                <a:latin typeface="ArialMT"/>
                <a:cs typeface="Calibri" panose="020F0502020204030204" pitchFamily="34" charset="0"/>
              </a:rPr>
              <a:t>US$ 540.86 billion in 2022*</a:t>
            </a:r>
          </a:p>
          <a:p>
            <a:pPr marL="605368" indent="-571500">
              <a:buClr>
                <a:schemeClr val="bg1"/>
              </a:buClr>
              <a:buSzPct val="100000"/>
              <a:buFont typeface="Arial" panose="020B0604020202020204" pitchFamily="34" charset="0"/>
              <a:buChar char="•"/>
            </a:pPr>
            <a:r>
              <a:rPr lang="en-US" sz="3500" dirty="0">
                <a:solidFill>
                  <a:schemeClr val="bg1"/>
                </a:solidFill>
                <a:latin typeface="ArialMT"/>
                <a:cs typeface="Calibri" panose="020F0502020204030204" pitchFamily="34" charset="0"/>
              </a:rPr>
              <a:t>Expected to reach US$ 3,863.91 billion by 2030*</a:t>
            </a:r>
            <a:endParaRPr lang="x-none" sz="3500" dirty="0">
              <a:solidFill>
                <a:schemeClr val="bg1"/>
              </a:solidFill>
              <a:latin typeface="ArialMT"/>
              <a:cs typeface="Calibri" panose="020F0502020204030204" pitchFamily="34" charset="0"/>
            </a:endParaRPr>
          </a:p>
        </p:txBody>
      </p:sp>
      <p:sp>
        <p:nvSpPr>
          <p:cNvPr id="8" name="Rectangle 7">
            <a:extLst>
              <a:ext uri="{FF2B5EF4-FFF2-40B4-BE49-F238E27FC236}">
                <a16:creationId xmlns:a16="http://schemas.microsoft.com/office/drawing/2014/main" id="{3A5D3639-6E04-CEEA-0108-C122E0A4C3B5}"/>
              </a:ext>
            </a:extLst>
          </p:cNvPr>
          <p:cNvSpPr/>
          <p:nvPr/>
        </p:nvSpPr>
        <p:spPr>
          <a:xfrm>
            <a:off x="-796" y="3806527"/>
            <a:ext cx="12705010" cy="1463020"/>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5368" indent="-571500">
              <a:buClr>
                <a:schemeClr val="bg1"/>
              </a:buClr>
              <a:buSzPct val="100000"/>
              <a:buFont typeface="Arial" panose="020B0604020202020204" pitchFamily="34" charset="0"/>
              <a:buChar char="•"/>
            </a:pPr>
            <a:r>
              <a:rPr lang="en-US" sz="3500" dirty="0">
                <a:solidFill>
                  <a:schemeClr val="bg1"/>
                </a:solidFill>
                <a:latin typeface="ArialMT"/>
                <a:cs typeface="Calibri" panose="020F0502020204030204" pitchFamily="34" charset="0"/>
              </a:rPr>
              <a:t>Expected Compound Annual Growth Rate (“CAGR”) of 28.78% per annum from 2023 to 2030*</a:t>
            </a:r>
            <a:endParaRPr lang="x-none" sz="3500" dirty="0">
              <a:solidFill>
                <a:schemeClr val="bg1"/>
              </a:solidFill>
              <a:latin typeface="ArialMT"/>
              <a:cs typeface="Calibri" panose="020F0502020204030204" pitchFamily="34" charset="0"/>
            </a:endParaRPr>
          </a:p>
        </p:txBody>
      </p:sp>
      <p:sp>
        <p:nvSpPr>
          <p:cNvPr id="9" name="Text Placeholder 9">
            <a:extLst>
              <a:ext uri="{FF2B5EF4-FFF2-40B4-BE49-F238E27FC236}">
                <a16:creationId xmlns:a16="http://schemas.microsoft.com/office/drawing/2014/main" id="{0B9532F7-F8D0-A08F-FDF7-F912FCED0B12}"/>
              </a:ext>
            </a:extLst>
          </p:cNvPr>
          <p:cNvSpPr txBox="1">
            <a:spLocks/>
          </p:cNvSpPr>
          <p:nvPr/>
        </p:nvSpPr>
        <p:spPr>
          <a:xfrm>
            <a:off x="355574" y="4264771"/>
            <a:ext cx="11835685" cy="231204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000" dirty="0">
              <a:solidFill>
                <a:schemeClr val="bg1"/>
              </a:solidFill>
              <a:latin typeface="ArialMT"/>
              <a:cs typeface="Arial" panose="020B0604020202020204" pitchFamily="34" charset="0"/>
            </a:endParaRPr>
          </a:p>
        </p:txBody>
      </p:sp>
      <p:sp>
        <p:nvSpPr>
          <p:cNvPr id="15" name="Rectangle 14">
            <a:extLst>
              <a:ext uri="{FF2B5EF4-FFF2-40B4-BE49-F238E27FC236}">
                <a16:creationId xmlns:a16="http://schemas.microsoft.com/office/drawing/2014/main" id="{5488AB73-C8D3-57B1-EDB8-9A82BC954E3D}"/>
              </a:ext>
            </a:extLst>
          </p:cNvPr>
          <p:cNvSpPr/>
          <p:nvPr/>
        </p:nvSpPr>
        <p:spPr>
          <a:xfrm>
            <a:off x="0" y="5801187"/>
            <a:ext cx="12705805" cy="1790591"/>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5368" indent="-571500">
              <a:buClr>
                <a:schemeClr val="bg1"/>
              </a:buClr>
              <a:buSzPct val="100000"/>
              <a:buFont typeface="Arial" panose="020B0604020202020204" pitchFamily="34" charset="0"/>
              <a:buChar char="•"/>
            </a:pPr>
            <a:r>
              <a:rPr lang="en-US" sz="3500" dirty="0">
                <a:solidFill>
                  <a:schemeClr val="bg1"/>
                </a:solidFill>
                <a:latin typeface="ArialMT"/>
                <a:cs typeface="Calibri" panose="020F0502020204030204" pitchFamily="34" charset="0"/>
              </a:rPr>
              <a:t>2.5 billion individuals worldwide actively used online banking services in 2021. This number is forecast to reach 4.2 billion by 2026.**</a:t>
            </a:r>
          </a:p>
        </p:txBody>
      </p:sp>
      <p:sp>
        <p:nvSpPr>
          <p:cNvPr id="16" name="Text Placeholder 9">
            <a:extLst>
              <a:ext uri="{FF2B5EF4-FFF2-40B4-BE49-F238E27FC236}">
                <a16:creationId xmlns:a16="http://schemas.microsoft.com/office/drawing/2014/main" id="{47F487CA-A85D-32AF-8EA4-37B73724E57C}"/>
              </a:ext>
            </a:extLst>
          </p:cNvPr>
          <p:cNvSpPr txBox="1">
            <a:spLocks/>
          </p:cNvSpPr>
          <p:nvPr/>
        </p:nvSpPr>
        <p:spPr>
          <a:xfrm>
            <a:off x="357162" y="6676642"/>
            <a:ext cx="11836426" cy="231204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000" dirty="0">
              <a:solidFill>
                <a:schemeClr val="bg1"/>
              </a:solidFill>
              <a:latin typeface="ArialMT"/>
              <a:cs typeface="Arial" panose="020B0604020202020204" pitchFamily="34" charset="0"/>
            </a:endParaRPr>
          </a:p>
        </p:txBody>
      </p:sp>
      <p:sp>
        <p:nvSpPr>
          <p:cNvPr id="17" name="Rectangle 16">
            <a:extLst>
              <a:ext uri="{FF2B5EF4-FFF2-40B4-BE49-F238E27FC236}">
                <a16:creationId xmlns:a16="http://schemas.microsoft.com/office/drawing/2014/main" id="{61915C53-C777-A6CC-5BD7-7EFCC43812CA}"/>
              </a:ext>
            </a:extLst>
          </p:cNvPr>
          <p:cNvSpPr/>
          <p:nvPr/>
        </p:nvSpPr>
        <p:spPr>
          <a:xfrm>
            <a:off x="0" y="8112522"/>
            <a:ext cx="12705805" cy="1877441"/>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5368" indent="-571500">
              <a:buClr>
                <a:schemeClr val="bg1"/>
              </a:buClr>
              <a:buSzPct val="100000"/>
              <a:buFont typeface="Arial" panose="020B0604020202020204" pitchFamily="34" charset="0"/>
              <a:buChar char="•"/>
            </a:pPr>
            <a:r>
              <a:rPr lang="en-US" sz="3500" dirty="0">
                <a:solidFill>
                  <a:schemeClr val="bg1"/>
                </a:solidFill>
                <a:latin typeface="ArialMT"/>
                <a:cs typeface="Calibri" panose="020F0502020204030204" pitchFamily="34" charset="0"/>
              </a:rPr>
              <a:t>The market value of Banking-as-a-Service platform solutions are expected to total US$ 3.71 billion by the end of 2023, and is likely to reach US$16.72 billion by 2033.***</a:t>
            </a:r>
            <a:endParaRPr lang="x-none" sz="3500" dirty="0">
              <a:solidFill>
                <a:schemeClr val="bg1"/>
              </a:solidFill>
              <a:latin typeface="ArialMT"/>
              <a:cs typeface="Calibri" panose="020F0502020204030204" pitchFamily="34" charset="0"/>
            </a:endParaRPr>
          </a:p>
        </p:txBody>
      </p:sp>
      <p:sp>
        <p:nvSpPr>
          <p:cNvPr id="18" name="Text Placeholder 9">
            <a:extLst>
              <a:ext uri="{FF2B5EF4-FFF2-40B4-BE49-F238E27FC236}">
                <a16:creationId xmlns:a16="http://schemas.microsoft.com/office/drawing/2014/main" id="{E418A54F-2B3C-419B-AA9D-9605497B8282}"/>
              </a:ext>
            </a:extLst>
          </p:cNvPr>
          <p:cNvSpPr txBox="1">
            <a:spLocks/>
          </p:cNvSpPr>
          <p:nvPr/>
        </p:nvSpPr>
        <p:spPr>
          <a:xfrm>
            <a:off x="354833" y="9088513"/>
            <a:ext cx="11836426" cy="20625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000" dirty="0">
              <a:solidFill>
                <a:schemeClr val="bg1"/>
              </a:solidFill>
              <a:latin typeface="ArialMT"/>
              <a:cs typeface="Arial" panose="020B0604020202020204" pitchFamily="34" charset="0"/>
            </a:endParaRPr>
          </a:p>
        </p:txBody>
      </p:sp>
      <p:sp>
        <p:nvSpPr>
          <p:cNvPr id="19" name="Text Placeholder 9">
            <a:extLst>
              <a:ext uri="{FF2B5EF4-FFF2-40B4-BE49-F238E27FC236}">
                <a16:creationId xmlns:a16="http://schemas.microsoft.com/office/drawing/2014/main" id="{59C82AD1-D0F8-AFA0-FE0F-0C5F5B452582}"/>
              </a:ext>
            </a:extLst>
          </p:cNvPr>
          <p:cNvSpPr txBox="1">
            <a:spLocks/>
          </p:cNvSpPr>
          <p:nvPr/>
        </p:nvSpPr>
        <p:spPr>
          <a:xfrm>
            <a:off x="457201" y="1499832"/>
            <a:ext cx="11736387" cy="231204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000" dirty="0">
              <a:solidFill>
                <a:schemeClr val="bg1"/>
              </a:solidFill>
              <a:latin typeface="ArialMT"/>
              <a:cs typeface="Arial" panose="020B0604020202020204" pitchFamily="34" charset="0"/>
            </a:endParaRPr>
          </a:p>
        </p:txBody>
      </p:sp>
      <p:pic>
        <p:nvPicPr>
          <p:cNvPr id="20" name="Picture Placeholder 5">
            <a:extLst>
              <a:ext uri="{FF2B5EF4-FFF2-40B4-BE49-F238E27FC236}">
                <a16:creationId xmlns:a16="http://schemas.microsoft.com/office/drawing/2014/main" id="{6D28C4CB-4164-0F7D-C496-9F5FECBB3D5D}"/>
              </a:ext>
            </a:extLst>
          </p:cNvPr>
          <p:cNvPicPr>
            <a:picLocks noChangeAspect="1"/>
          </p:cNvPicPr>
          <p:nvPr/>
        </p:nvPicPr>
        <p:blipFill rotWithShape="1">
          <a:blip r:embed="rId4">
            <a:extLst>
              <a:ext uri="{28A0092B-C50C-407E-A947-70E740481C1C}">
                <a14:useLocalDpi xmlns:a14="http://schemas.microsoft.com/office/drawing/2010/main" val="0"/>
              </a:ext>
            </a:extLst>
          </a:blip>
          <a:srcRect l="40594" t="1734" r="10912" b="34801"/>
          <a:stretch/>
        </p:blipFill>
        <p:spPr>
          <a:xfrm>
            <a:off x="13628077" y="540746"/>
            <a:ext cx="9952891" cy="11281541"/>
          </a:xfrm>
          <a:prstGeom prst="rect">
            <a:avLst/>
          </a:prstGeom>
        </p:spPr>
      </p:pic>
      <p:sp>
        <p:nvSpPr>
          <p:cNvPr id="2" name="Rectangle 16">
            <a:extLst>
              <a:ext uri="{FF2B5EF4-FFF2-40B4-BE49-F238E27FC236}">
                <a16:creationId xmlns:a16="http://schemas.microsoft.com/office/drawing/2014/main" id="{B8CE1AD2-D71B-4014-D43D-44A1A29458DF}"/>
              </a:ext>
            </a:extLst>
          </p:cNvPr>
          <p:cNvSpPr/>
          <p:nvPr/>
        </p:nvSpPr>
        <p:spPr>
          <a:xfrm>
            <a:off x="-1591" y="10294161"/>
            <a:ext cx="12705805" cy="1375870"/>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76768" indent="-342900">
              <a:buClr>
                <a:schemeClr val="bg1"/>
              </a:buClr>
              <a:buSzPct val="100000"/>
              <a:buFont typeface="Arial" panose="020B0604020202020204" pitchFamily="34" charset="0"/>
              <a:buChar char="•"/>
            </a:pPr>
            <a:r>
              <a:rPr lang="da-DK" sz="2000" dirty="0">
                <a:solidFill>
                  <a:schemeClr val="bg1"/>
                </a:solidFill>
                <a:latin typeface="ArialMT"/>
                <a:cs typeface="Calibri" panose="020F0502020204030204" pitchFamily="34" charset="0"/>
              </a:rPr>
              <a:t>https://www.kingsresearch.com/banking-as-a-service-market-101</a:t>
            </a:r>
          </a:p>
          <a:p>
            <a:pPr marL="33868">
              <a:buClr>
                <a:schemeClr val="bg1"/>
              </a:buClr>
              <a:buSzPct val="100000"/>
            </a:pPr>
            <a:r>
              <a:rPr lang="da-DK" sz="2000" dirty="0">
                <a:solidFill>
                  <a:schemeClr val="bg1"/>
                </a:solidFill>
                <a:latin typeface="ArialMT"/>
                <a:cs typeface="Calibri" panose="020F0502020204030204" pitchFamily="34" charset="0"/>
              </a:rPr>
              <a:t>**  https://www.juniperresearch.com/press/over-half-global-population-digital-banking/</a:t>
            </a:r>
          </a:p>
          <a:p>
            <a:pPr marL="33868">
              <a:buClr>
                <a:schemeClr val="bg1"/>
              </a:buClr>
              <a:buSzPct val="100000"/>
            </a:pPr>
            <a:r>
              <a:rPr lang="da-DK" sz="2000" dirty="0">
                <a:solidFill>
                  <a:schemeClr val="bg1"/>
                </a:solidFill>
                <a:latin typeface="ArialMT"/>
                <a:cs typeface="Calibri" panose="020F0502020204030204" pitchFamily="34" charset="0"/>
              </a:rPr>
              <a:t>*** https://www.futuremarketinsights.com/reports/banking-as-a-service-baas-platform-market</a:t>
            </a:r>
            <a:endParaRPr lang="x-none" sz="2000" dirty="0">
              <a:solidFill>
                <a:schemeClr val="bg1"/>
              </a:solidFill>
              <a:latin typeface="ArialMT"/>
              <a:cs typeface="Calibri" panose="020F0502020204030204" pitchFamily="34" charset="0"/>
            </a:endParaRPr>
          </a:p>
        </p:txBody>
      </p:sp>
    </p:spTree>
    <p:extLst>
      <p:ext uri="{BB962C8B-B14F-4D97-AF65-F5344CB8AC3E}">
        <p14:creationId xmlns:p14="http://schemas.microsoft.com/office/powerpoint/2010/main" val="2127688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F76DB2-D538-31AA-9524-0211B2FC8803}"/>
              </a:ext>
            </a:extLst>
          </p:cNvPr>
          <p:cNvSpPr/>
          <p:nvPr/>
        </p:nvSpPr>
        <p:spPr>
          <a:xfrm>
            <a:off x="-794" y="158698"/>
            <a:ext cx="24385588" cy="999938"/>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E723E6-B3EF-90FE-3B4F-4D748070EF42}"/>
              </a:ext>
            </a:extLst>
          </p:cNvPr>
          <p:cNvSpPr/>
          <p:nvPr/>
        </p:nvSpPr>
        <p:spPr>
          <a:xfrm>
            <a:off x="13487400" y="437881"/>
            <a:ext cx="10229850" cy="11525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41E5113-D143-5852-E610-0AD005C40C9C}"/>
              </a:ext>
            </a:extLst>
          </p:cNvPr>
          <p:cNvSpPr txBox="1"/>
          <p:nvPr/>
        </p:nvSpPr>
        <p:spPr>
          <a:xfrm>
            <a:off x="457201" y="230771"/>
            <a:ext cx="23000024" cy="830997"/>
          </a:xfrm>
          <a:prstGeom prst="rect">
            <a:avLst/>
          </a:prstGeom>
          <a:noFill/>
        </p:spPr>
        <p:txBody>
          <a:bodyPr wrap="square" rtlCol="0">
            <a:spAutoFit/>
          </a:bodyPr>
          <a:lstStyle/>
          <a:p>
            <a:r>
              <a:rPr lang="en-US" b="1" dirty="0">
                <a:solidFill>
                  <a:schemeClr val="bg1"/>
                </a:solidFill>
                <a:latin typeface="ArialMT"/>
              </a:rPr>
              <a:t>Target Customers</a:t>
            </a:r>
          </a:p>
        </p:txBody>
      </p:sp>
      <p:sp>
        <p:nvSpPr>
          <p:cNvPr id="4" name="Slide Number Placeholder 3">
            <a:extLst>
              <a:ext uri="{FF2B5EF4-FFF2-40B4-BE49-F238E27FC236}">
                <a16:creationId xmlns:a16="http://schemas.microsoft.com/office/drawing/2014/main" id="{F991717D-AE75-E0F6-2F2F-ECECBF626BA4}"/>
              </a:ext>
            </a:extLst>
          </p:cNvPr>
          <p:cNvSpPr txBox="1">
            <a:spLocks/>
          </p:cNvSpPr>
          <p:nvPr/>
        </p:nvSpPr>
        <p:spPr>
          <a:xfrm>
            <a:off x="23457224" y="12716118"/>
            <a:ext cx="586154" cy="415498"/>
          </a:xfrm>
          <a:prstGeom prst="rect">
            <a:avLst/>
          </a:prstGeom>
        </p:spPr>
        <p:txBody>
          <a:bodyPr vert="horz" lIns="91440" tIns="45720" rIns="91440" bIns="45720" rtlCol="0" anchor="ctr"/>
          <a:lstStyle>
            <a:defPPr>
              <a:defRPr lang="ru-RU"/>
            </a:defPPr>
            <a:lvl1pPr marL="0" algn="r" defTabSz="2438522" rtl="0" eaLnBrk="1" latinLnBrk="0" hangingPunct="1">
              <a:defRPr sz="1200" kern="1200">
                <a:solidFill>
                  <a:schemeClr val="tx1">
                    <a:tint val="75000"/>
                  </a:schemeClr>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fld id="{48F63A3B-78C7-47BE-AE5E-E10140E04643}" type="slidenum">
              <a:rPr lang="en-US" sz="2500" smtClean="0">
                <a:solidFill>
                  <a:schemeClr val="tx1"/>
                </a:solidFill>
              </a:rPr>
              <a:pPr/>
              <a:t>8</a:t>
            </a:fld>
            <a:endParaRPr lang="en-US" sz="2500" dirty="0">
              <a:solidFill>
                <a:schemeClr val="tx1"/>
              </a:solidFill>
            </a:endParaRPr>
          </a:p>
        </p:txBody>
      </p:sp>
      <p:pic>
        <p:nvPicPr>
          <p:cNvPr id="6" name="Picture 5" descr="Text, logo&#10;&#10;Description automatically generated">
            <a:extLst>
              <a:ext uri="{FF2B5EF4-FFF2-40B4-BE49-F238E27FC236}">
                <a16:creationId xmlns:a16="http://schemas.microsoft.com/office/drawing/2014/main" id="{41CAC6DB-5405-2679-3A36-7118D30813BA}"/>
              </a:ext>
            </a:extLst>
          </p:cNvPr>
          <p:cNvPicPr>
            <a:picLocks noChangeAspect="1"/>
          </p:cNvPicPr>
          <p:nvPr/>
        </p:nvPicPr>
        <p:blipFill rotWithShape="1">
          <a:blip r:embed="rId3">
            <a:extLst>
              <a:ext uri="{28A0092B-C50C-407E-A947-70E740481C1C}">
                <a14:useLocalDpi xmlns:a14="http://schemas.microsoft.com/office/drawing/2010/main" val="0"/>
              </a:ext>
            </a:extLst>
          </a:blip>
          <a:srcRect r="79864"/>
          <a:stretch/>
        </p:blipFill>
        <p:spPr>
          <a:xfrm>
            <a:off x="342210" y="12508369"/>
            <a:ext cx="993302" cy="830997"/>
          </a:xfrm>
          <a:prstGeom prst="rect">
            <a:avLst/>
          </a:prstGeom>
        </p:spPr>
      </p:pic>
      <p:sp>
        <p:nvSpPr>
          <p:cNvPr id="10" name="TextBox 9">
            <a:extLst>
              <a:ext uri="{FF2B5EF4-FFF2-40B4-BE49-F238E27FC236}">
                <a16:creationId xmlns:a16="http://schemas.microsoft.com/office/drawing/2014/main" id="{44736FB4-FF02-8F15-F6E7-F3FEDA524946}"/>
              </a:ext>
            </a:extLst>
          </p:cNvPr>
          <p:cNvSpPr txBox="1"/>
          <p:nvPr/>
        </p:nvSpPr>
        <p:spPr>
          <a:xfrm>
            <a:off x="3550750" y="12571821"/>
            <a:ext cx="17285676" cy="707886"/>
          </a:xfrm>
          <a:prstGeom prst="rect">
            <a:avLst/>
          </a:prstGeom>
          <a:noFill/>
        </p:spPr>
        <p:txBody>
          <a:bodyPr wrap="square" rtlCol="0">
            <a:spAutoFit/>
          </a:bodyPr>
          <a:lstStyle/>
          <a:p>
            <a:pPr algn="ctr"/>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sp>
        <p:nvSpPr>
          <p:cNvPr id="11" name="Rectangle 10">
            <a:extLst>
              <a:ext uri="{FF2B5EF4-FFF2-40B4-BE49-F238E27FC236}">
                <a16:creationId xmlns:a16="http://schemas.microsoft.com/office/drawing/2014/main" id="{7EF17F2B-ACF1-A128-953A-2EF37926C961}"/>
              </a:ext>
            </a:extLst>
          </p:cNvPr>
          <p:cNvSpPr/>
          <p:nvPr/>
        </p:nvSpPr>
        <p:spPr>
          <a:xfrm>
            <a:off x="0" y="1411759"/>
            <a:ext cx="12705010" cy="2401433"/>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91"/>
            <a:endParaRPr lang="x-none" sz="3600" dirty="0">
              <a:solidFill>
                <a:schemeClr val="tx1"/>
              </a:solidFill>
              <a:latin typeface="Calibri" panose="020F0502020204030204"/>
            </a:endParaRPr>
          </a:p>
        </p:txBody>
      </p:sp>
      <p:sp>
        <p:nvSpPr>
          <p:cNvPr id="8" name="Rectangle 7">
            <a:extLst>
              <a:ext uri="{FF2B5EF4-FFF2-40B4-BE49-F238E27FC236}">
                <a16:creationId xmlns:a16="http://schemas.microsoft.com/office/drawing/2014/main" id="{3A5D3639-6E04-CEEA-0108-C122E0A4C3B5}"/>
              </a:ext>
            </a:extLst>
          </p:cNvPr>
          <p:cNvSpPr/>
          <p:nvPr/>
        </p:nvSpPr>
        <p:spPr>
          <a:xfrm>
            <a:off x="0" y="4014414"/>
            <a:ext cx="12705010" cy="2312042"/>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91"/>
            <a:endParaRPr lang="x-none" sz="3600" dirty="0">
              <a:solidFill>
                <a:schemeClr val="tx1"/>
              </a:solidFill>
              <a:latin typeface="Calibri" panose="020F0502020204030204"/>
            </a:endParaRPr>
          </a:p>
        </p:txBody>
      </p:sp>
      <p:sp>
        <p:nvSpPr>
          <p:cNvPr id="9" name="Text Placeholder 9">
            <a:extLst>
              <a:ext uri="{FF2B5EF4-FFF2-40B4-BE49-F238E27FC236}">
                <a16:creationId xmlns:a16="http://schemas.microsoft.com/office/drawing/2014/main" id="{0B9532F7-F8D0-A08F-FDF7-F912FCED0B12}"/>
              </a:ext>
            </a:extLst>
          </p:cNvPr>
          <p:cNvSpPr txBox="1">
            <a:spLocks/>
          </p:cNvSpPr>
          <p:nvPr/>
        </p:nvSpPr>
        <p:spPr>
          <a:xfrm>
            <a:off x="355574" y="4264771"/>
            <a:ext cx="11835685" cy="231204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500" b="1" dirty="0">
                <a:solidFill>
                  <a:schemeClr val="bg1"/>
                </a:solidFill>
                <a:latin typeface="ArialMT"/>
                <a:cs typeface="Arial" panose="020B0604020202020204" pitchFamily="34" charset="0"/>
              </a:rPr>
              <a:t>Currency Exchange Businesses</a:t>
            </a:r>
          </a:p>
          <a:p>
            <a:pPr marL="0" indent="0">
              <a:buFont typeface="Arial" panose="020B0604020202020204" pitchFamily="34" charset="0"/>
              <a:buNone/>
            </a:pPr>
            <a:endParaRPr lang="en-US" sz="1000" b="1" dirty="0">
              <a:solidFill>
                <a:schemeClr val="bg1"/>
              </a:solidFill>
              <a:latin typeface="ArialMT"/>
              <a:cs typeface="Arial" panose="020B0604020202020204" pitchFamily="34" charset="0"/>
            </a:endParaRPr>
          </a:p>
          <a:p>
            <a:pPr marL="0" indent="0">
              <a:buFont typeface="Arial" panose="020B0604020202020204" pitchFamily="34" charset="0"/>
              <a:buNone/>
            </a:pPr>
            <a:r>
              <a:rPr lang="en-US" sz="3000" dirty="0">
                <a:solidFill>
                  <a:schemeClr val="bg1"/>
                </a:solidFill>
                <a:latin typeface="ArialMT"/>
                <a:cs typeface="Arial" panose="020B0604020202020204" pitchFamily="34" charset="0"/>
              </a:rPr>
              <a:t>Offering customers specialized banking products via white label platform or by integrating into the customer’s own software.</a:t>
            </a:r>
          </a:p>
        </p:txBody>
      </p:sp>
      <p:sp>
        <p:nvSpPr>
          <p:cNvPr id="15" name="Rectangle 14">
            <a:extLst>
              <a:ext uri="{FF2B5EF4-FFF2-40B4-BE49-F238E27FC236}">
                <a16:creationId xmlns:a16="http://schemas.microsoft.com/office/drawing/2014/main" id="{5488AB73-C8D3-57B1-EDB8-9A82BC954E3D}"/>
              </a:ext>
            </a:extLst>
          </p:cNvPr>
          <p:cNvSpPr/>
          <p:nvPr/>
        </p:nvSpPr>
        <p:spPr>
          <a:xfrm>
            <a:off x="-795" y="6500143"/>
            <a:ext cx="12705805" cy="2184683"/>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91"/>
            <a:endParaRPr lang="x-none" sz="3600" dirty="0">
              <a:solidFill>
                <a:schemeClr val="tx1"/>
              </a:solidFill>
              <a:latin typeface="Calibri" panose="020F0502020204030204"/>
            </a:endParaRPr>
          </a:p>
        </p:txBody>
      </p:sp>
      <p:sp>
        <p:nvSpPr>
          <p:cNvPr id="16" name="Text Placeholder 9">
            <a:extLst>
              <a:ext uri="{FF2B5EF4-FFF2-40B4-BE49-F238E27FC236}">
                <a16:creationId xmlns:a16="http://schemas.microsoft.com/office/drawing/2014/main" id="{47F487CA-A85D-32AF-8EA4-37B73724E57C}"/>
              </a:ext>
            </a:extLst>
          </p:cNvPr>
          <p:cNvSpPr txBox="1">
            <a:spLocks/>
          </p:cNvSpPr>
          <p:nvPr/>
        </p:nvSpPr>
        <p:spPr>
          <a:xfrm>
            <a:off x="357162" y="6665212"/>
            <a:ext cx="11836426" cy="231204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500" b="1" dirty="0">
                <a:solidFill>
                  <a:schemeClr val="bg1"/>
                </a:solidFill>
                <a:latin typeface="ArialMT"/>
                <a:cs typeface="Arial" panose="020B0604020202020204" pitchFamily="34" charset="0"/>
              </a:rPr>
              <a:t>Crowd Funding Businesses</a:t>
            </a:r>
          </a:p>
          <a:p>
            <a:pPr marL="0" indent="0">
              <a:buFont typeface="Arial" panose="020B0604020202020204" pitchFamily="34" charset="0"/>
              <a:buNone/>
            </a:pPr>
            <a:endParaRPr lang="en-US" sz="1000" b="1" dirty="0">
              <a:solidFill>
                <a:schemeClr val="bg1"/>
              </a:solidFill>
              <a:latin typeface="ArialMT"/>
              <a:cs typeface="Arial" panose="020B0604020202020204" pitchFamily="34" charset="0"/>
            </a:endParaRPr>
          </a:p>
          <a:p>
            <a:pPr marL="0" indent="0">
              <a:buFont typeface="Arial" panose="020B0604020202020204" pitchFamily="34" charset="0"/>
              <a:buNone/>
            </a:pPr>
            <a:r>
              <a:rPr lang="en-US" sz="3000" dirty="0">
                <a:solidFill>
                  <a:schemeClr val="bg1"/>
                </a:solidFill>
                <a:latin typeface="ArialMT"/>
                <a:cs typeface="Arial" panose="020B0604020202020204" pitchFamily="34" charset="0"/>
              </a:rPr>
              <a:t>Adding banking services to a customer’s already existing platform.</a:t>
            </a:r>
          </a:p>
        </p:txBody>
      </p:sp>
      <p:sp>
        <p:nvSpPr>
          <p:cNvPr id="17" name="Rectangle 16">
            <a:extLst>
              <a:ext uri="{FF2B5EF4-FFF2-40B4-BE49-F238E27FC236}">
                <a16:creationId xmlns:a16="http://schemas.microsoft.com/office/drawing/2014/main" id="{61915C53-C777-A6CC-5BD7-7EFCC43812CA}"/>
              </a:ext>
            </a:extLst>
          </p:cNvPr>
          <p:cNvSpPr/>
          <p:nvPr/>
        </p:nvSpPr>
        <p:spPr>
          <a:xfrm>
            <a:off x="-796" y="8855328"/>
            <a:ext cx="12705805" cy="2966959"/>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91"/>
            <a:endParaRPr lang="x-none" sz="3600" dirty="0">
              <a:solidFill>
                <a:schemeClr val="tx1"/>
              </a:solidFill>
              <a:latin typeface="Calibri" panose="020F0502020204030204"/>
            </a:endParaRPr>
          </a:p>
        </p:txBody>
      </p:sp>
      <p:sp>
        <p:nvSpPr>
          <p:cNvPr id="18" name="Text Placeholder 9">
            <a:extLst>
              <a:ext uri="{FF2B5EF4-FFF2-40B4-BE49-F238E27FC236}">
                <a16:creationId xmlns:a16="http://schemas.microsoft.com/office/drawing/2014/main" id="{E418A54F-2B3C-419B-AA9D-9605497B8282}"/>
              </a:ext>
            </a:extLst>
          </p:cNvPr>
          <p:cNvSpPr txBox="1">
            <a:spLocks/>
          </p:cNvSpPr>
          <p:nvPr/>
        </p:nvSpPr>
        <p:spPr>
          <a:xfrm>
            <a:off x="354833" y="9088513"/>
            <a:ext cx="11836426" cy="20625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500" b="1" dirty="0">
                <a:solidFill>
                  <a:schemeClr val="bg1"/>
                </a:solidFill>
                <a:latin typeface="ArialMT"/>
                <a:cs typeface="Arial" panose="020B0604020202020204" pitchFamily="34" charset="0"/>
              </a:rPr>
              <a:t>Other Financial Institutions</a:t>
            </a:r>
          </a:p>
          <a:p>
            <a:pPr marL="0" indent="0">
              <a:buFont typeface="Arial" panose="020B0604020202020204" pitchFamily="34" charset="0"/>
              <a:buNone/>
            </a:pPr>
            <a:endParaRPr lang="en-US" sz="1000" b="1" dirty="0">
              <a:solidFill>
                <a:schemeClr val="bg1"/>
              </a:solidFill>
              <a:latin typeface="ArialMT"/>
              <a:cs typeface="Arial" panose="020B0604020202020204" pitchFamily="34" charset="0"/>
            </a:endParaRPr>
          </a:p>
          <a:p>
            <a:pPr marL="0" indent="0">
              <a:buFont typeface="Arial" panose="020B0604020202020204" pitchFamily="34" charset="0"/>
              <a:buNone/>
            </a:pPr>
            <a:r>
              <a:rPr lang="en-US" sz="3000" dirty="0">
                <a:solidFill>
                  <a:schemeClr val="bg1"/>
                </a:solidFill>
                <a:latin typeface="ArialMT"/>
                <a:cs typeface="Arial" panose="020B0604020202020204" pitchFamily="34" charset="0"/>
              </a:rPr>
              <a:t>Offering the full range of banking products to businesses in the financial services sector including pension companies, wealth management and other advisory via white label platform or by integrating into own software.</a:t>
            </a:r>
          </a:p>
        </p:txBody>
      </p:sp>
      <p:sp>
        <p:nvSpPr>
          <p:cNvPr id="19" name="Text Placeholder 9">
            <a:extLst>
              <a:ext uri="{FF2B5EF4-FFF2-40B4-BE49-F238E27FC236}">
                <a16:creationId xmlns:a16="http://schemas.microsoft.com/office/drawing/2014/main" id="{59C82AD1-D0F8-AFA0-FE0F-0C5F5B452582}"/>
              </a:ext>
            </a:extLst>
          </p:cNvPr>
          <p:cNvSpPr txBox="1">
            <a:spLocks/>
          </p:cNvSpPr>
          <p:nvPr/>
        </p:nvSpPr>
        <p:spPr>
          <a:xfrm>
            <a:off x="457201" y="1499832"/>
            <a:ext cx="11736387" cy="231204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500" b="1" dirty="0">
                <a:solidFill>
                  <a:schemeClr val="bg1"/>
                </a:solidFill>
                <a:latin typeface="ArialMT"/>
                <a:cs typeface="Arial" panose="020B0604020202020204" pitchFamily="34" charset="0"/>
              </a:rPr>
              <a:t>Larger Companies with large number of end-users</a:t>
            </a:r>
          </a:p>
          <a:p>
            <a:pPr marL="0" indent="0">
              <a:buFont typeface="Arial" panose="020B0604020202020204" pitchFamily="34" charset="0"/>
              <a:buNone/>
            </a:pPr>
            <a:r>
              <a:rPr lang="en-US" sz="1000" b="1" dirty="0">
                <a:solidFill>
                  <a:srgbClr val="242852"/>
                </a:solidFill>
                <a:latin typeface="ArialMT"/>
                <a:cs typeface="Arial" panose="020B0604020202020204" pitchFamily="34" charset="0"/>
              </a:rPr>
              <a:t>DSD</a:t>
            </a:r>
            <a:br>
              <a:rPr lang="en-US" sz="3500" b="1" dirty="0">
                <a:solidFill>
                  <a:schemeClr val="bg1"/>
                </a:solidFill>
                <a:latin typeface="ArialMT"/>
                <a:cs typeface="Arial" panose="020B0604020202020204" pitchFamily="34" charset="0"/>
              </a:rPr>
            </a:br>
            <a:r>
              <a:rPr lang="en-US" sz="3000" dirty="0">
                <a:solidFill>
                  <a:schemeClr val="bg1"/>
                </a:solidFill>
                <a:latin typeface="ArialMT"/>
                <a:cs typeface="Arial" panose="020B0604020202020204" pitchFamily="34" charset="0"/>
              </a:rPr>
              <a:t>Increasing the customer’s revenue and earnings potential by either specialized banking services via a white label platform or embedded financial services.</a:t>
            </a:r>
          </a:p>
        </p:txBody>
      </p:sp>
      <p:pic>
        <p:nvPicPr>
          <p:cNvPr id="20" name="Picture Placeholder 5">
            <a:extLst>
              <a:ext uri="{FF2B5EF4-FFF2-40B4-BE49-F238E27FC236}">
                <a16:creationId xmlns:a16="http://schemas.microsoft.com/office/drawing/2014/main" id="{6D28C4CB-4164-0F7D-C496-9F5FECBB3D5D}"/>
              </a:ext>
            </a:extLst>
          </p:cNvPr>
          <p:cNvPicPr>
            <a:picLocks noChangeAspect="1"/>
          </p:cNvPicPr>
          <p:nvPr/>
        </p:nvPicPr>
        <p:blipFill rotWithShape="1">
          <a:blip r:embed="rId4">
            <a:extLst>
              <a:ext uri="{28A0092B-C50C-407E-A947-70E740481C1C}">
                <a14:useLocalDpi xmlns:a14="http://schemas.microsoft.com/office/drawing/2010/main" val="0"/>
              </a:ext>
            </a:extLst>
          </a:blip>
          <a:srcRect l="40594" t="1734" r="10912" b="34801"/>
          <a:stretch/>
        </p:blipFill>
        <p:spPr>
          <a:xfrm>
            <a:off x="13628077" y="540746"/>
            <a:ext cx="9952891" cy="11281541"/>
          </a:xfrm>
          <a:prstGeom prst="rect">
            <a:avLst/>
          </a:prstGeom>
        </p:spPr>
      </p:pic>
    </p:spTree>
    <p:extLst>
      <p:ext uri="{BB962C8B-B14F-4D97-AF65-F5344CB8AC3E}">
        <p14:creationId xmlns:p14="http://schemas.microsoft.com/office/powerpoint/2010/main" val="881632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F76DB2-D538-31AA-9524-0211B2FC8803}"/>
              </a:ext>
            </a:extLst>
          </p:cNvPr>
          <p:cNvSpPr/>
          <p:nvPr/>
        </p:nvSpPr>
        <p:spPr>
          <a:xfrm>
            <a:off x="-794" y="437881"/>
            <a:ext cx="24385588" cy="999938"/>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41E5113-D143-5852-E610-0AD005C40C9C}"/>
              </a:ext>
            </a:extLst>
          </p:cNvPr>
          <p:cNvSpPr txBox="1"/>
          <p:nvPr/>
        </p:nvSpPr>
        <p:spPr>
          <a:xfrm>
            <a:off x="457201" y="509954"/>
            <a:ext cx="23000024" cy="830997"/>
          </a:xfrm>
          <a:prstGeom prst="rect">
            <a:avLst/>
          </a:prstGeom>
          <a:noFill/>
        </p:spPr>
        <p:txBody>
          <a:bodyPr wrap="square" rtlCol="0">
            <a:spAutoFit/>
          </a:bodyPr>
          <a:lstStyle/>
          <a:p>
            <a:r>
              <a:rPr lang="en-US" b="1" dirty="0">
                <a:solidFill>
                  <a:schemeClr val="bg1"/>
                </a:solidFill>
                <a:latin typeface="ArialMT"/>
              </a:rPr>
              <a:t>Go To Market Strategy</a:t>
            </a:r>
          </a:p>
        </p:txBody>
      </p:sp>
      <p:sp>
        <p:nvSpPr>
          <p:cNvPr id="4" name="Slide Number Placeholder 3">
            <a:extLst>
              <a:ext uri="{FF2B5EF4-FFF2-40B4-BE49-F238E27FC236}">
                <a16:creationId xmlns:a16="http://schemas.microsoft.com/office/drawing/2014/main" id="{F991717D-AE75-E0F6-2F2F-ECECBF626BA4}"/>
              </a:ext>
            </a:extLst>
          </p:cNvPr>
          <p:cNvSpPr txBox="1">
            <a:spLocks/>
          </p:cNvSpPr>
          <p:nvPr/>
        </p:nvSpPr>
        <p:spPr>
          <a:xfrm>
            <a:off x="23457224" y="12716118"/>
            <a:ext cx="586154" cy="415498"/>
          </a:xfrm>
          <a:prstGeom prst="rect">
            <a:avLst/>
          </a:prstGeom>
        </p:spPr>
        <p:txBody>
          <a:bodyPr vert="horz" lIns="91440" tIns="45720" rIns="91440" bIns="45720" rtlCol="0" anchor="ctr"/>
          <a:lstStyle>
            <a:defPPr>
              <a:defRPr lang="ru-RU"/>
            </a:defPPr>
            <a:lvl1pPr marL="0" algn="r" defTabSz="2438522" rtl="0" eaLnBrk="1" latinLnBrk="0" hangingPunct="1">
              <a:defRPr sz="1200" kern="1200">
                <a:solidFill>
                  <a:schemeClr val="tx1">
                    <a:tint val="75000"/>
                  </a:schemeClr>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a:lstStyle>
          <a:p>
            <a:fld id="{48F63A3B-78C7-47BE-AE5E-E10140E04643}" type="slidenum">
              <a:rPr lang="en-US" sz="2500" smtClean="0">
                <a:solidFill>
                  <a:schemeClr val="tx1"/>
                </a:solidFill>
              </a:rPr>
              <a:pPr/>
              <a:t>9</a:t>
            </a:fld>
            <a:endParaRPr lang="en-US" sz="2500" dirty="0">
              <a:solidFill>
                <a:schemeClr val="tx1"/>
              </a:solidFill>
            </a:endParaRPr>
          </a:p>
        </p:txBody>
      </p:sp>
      <p:pic>
        <p:nvPicPr>
          <p:cNvPr id="6" name="Picture 5" descr="Text, logo&#10;&#10;Description automatically generated">
            <a:extLst>
              <a:ext uri="{FF2B5EF4-FFF2-40B4-BE49-F238E27FC236}">
                <a16:creationId xmlns:a16="http://schemas.microsoft.com/office/drawing/2014/main" id="{41CAC6DB-5405-2679-3A36-7118D30813BA}"/>
              </a:ext>
            </a:extLst>
          </p:cNvPr>
          <p:cNvPicPr>
            <a:picLocks noChangeAspect="1"/>
          </p:cNvPicPr>
          <p:nvPr/>
        </p:nvPicPr>
        <p:blipFill rotWithShape="1">
          <a:blip r:embed="rId3">
            <a:extLst>
              <a:ext uri="{28A0092B-C50C-407E-A947-70E740481C1C}">
                <a14:useLocalDpi xmlns:a14="http://schemas.microsoft.com/office/drawing/2010/main" val="0"/>
              </a:ext>
            </a:extLst>
          </a:blip>
          <a:srcRect r="79864"/>
          <a:stretch/>
        </p:blipFill>
        <p:spPr>
          <a:xfrm>
            <a:off x="342210" y="12508369"/>
            <a:ext cx="993302" cy="830997"/>
          </a:xfrm>
          <a:prstGeom prst="rect">
            <a:avLst/>
          </a:prstGeom>
        </p:spPr>
      </p:pic>
      <p:sp>
        <p:nvSpPr>
          <p:cNvPr id="10" name="TextBox 9">
            <a:extLst>
              <a:ext uri="{FF2B5EF4-FFF2-40B4-BE49-F238E27FC236}">
                <a16:creationId xmlns:a16="http://schemas.microsoft.com/office/drawing/2014/main" id="{44736FB4-FF02-8F15-F6E7-F3FEDA524946}"/>
              </a:ext>
            </a:extLst>
          </p:cNvPr>
          <p:cNvSpPr txBox="1"/>
          <p:nvPr/>
        </p:nvSpPr>
        <p:spPr>
          <a:xfrm>
            <a:off x="3550750" y="12571821"/>
            <a:ext cx="17285676" cy="707886"/>
          </a:xfrm>
          <a:prstGeom prst="rect">
            <a:avLst/>
          </a:prstGeom>
          <a:noFill/>
        </p:spPr>
        <p:txBody>
          <a:bodyPr wrap="square" rtlCol="0">
            <a:spAutoFit/>
          </a:bodyPr>
          <a:lstStyle/>
          <a:p>
            <a:pPr algn="ctr"/>
            <a:r>
              <a:rPr lang="en-US" sz="2000" dirty="0">
                <a:latin typeface="ArialMT"/>
                <a:cs typeface="Calibri" panose="020F0502020204030204" pitchFamily="34" charset="0"/>
              </a:rPr>
              <a:t>Past performance is not indicative of future results. There is no guarantee that any specific objective will be achieved. Investments may be illiquid, highly speculative and there is risk of the total loss of your investment. Please see full disclosures at the beginning.</a:t>
            </a:r>
          </a:p>
        </p:txBody>
      </p:sp>
      <p:sp>
        <p:nvSpPr>
          <p:cNvPr id="2" name="Content Placeholder 2">
            <a:extLst>
              <a:ext uri="{FF2B5EF4-FFF2-40B4-BE49-F238E27FC236}">
                <a16:creationId xmlns:a16="http://schemas.microsoft.com/office/drawing/2014/main" id="{F7FA38AA-C54D-98AC-86A0-AD29DEC0963B}"/>
              </a:ext>
            </a:extLst>
          </p:cNvPr>
          <p:cNvSpPr txBox="1">
            <a:spLocks/>
          </p:cNvSpPr>
          <p:nvPr/>
        </p:nvSpPr>
        <p:spPr>
          <a:xfrm>
            <a:off x="6846849" y="1906890"/>
            <a:ext cx="7642874" cy="867161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7" marR="662368" indent="0" algn="just">
              <a:lnSpc>
                <a:spcPct val="100000"/>
              </a:lnSpc>
              <a:spcBef>
                <a:spcPts val="0"/>
              </a:spcBef>
              <a:spcAft>
                <a:spcPts val="600"/>
              </a:spcAft>
              <a:buNone/>
            </a:pPr>
            <a:r>
              <a:rPr lang="en-GB" sz="3000" dirty="0">
                <a:latin typeface="ArialMT"/>
              </a:rPr>
              <a:t>Sales Strategy</a:t>
            </a:r>
          </a:p>
          <a:p>
            <a:pPr marL="536630" marR="662368" indent="-425493" algn="just">
              <a:lnSpc>
                <a:spcPct val="100000"/>
              </a:lnSpc>
              <a:spcBef>
                <a:spcPts val="0"/>
              </a:spcBef>
              <a:spcAft>
                <a:spcPts val="600"/>
              </a:spcAft>
            </a:pPr>
            <a:r>
              <a:rPr lang="en-GB" sz="3000" dirty="0">
                <a:latin typeface="ArialMT"/>
              </a:rPr>
              <a:t>On-line advertising</a:t>
            </a:r>
          </a:p>
          <a:p>
            <a:pPr marL="536630" marR="662368" indent="-425493" algn="just">
              <a:lnSpc>
                <a:spcPct val="100000"/>
              </a:lnSpc>
              <a:spcBef>
                <a:spcPts val="0"/>
              </a:spcBef>
              <a:spcAft>
                <a:spcPts val="600"/>
              </a:spcAft>
            </a:pPr>
            <a:r>
              <a:rPr lang="en-GB" sz="3000" dirty="0">
                <a:latin typeface="ArialMT"/>
              </a:rPr>
              <a:t>Local Agents</a:t>
            </a:r>
          </a:p>
          <a:p>
            <a:pPr marL="536630" marR="662368" indent="-425493" algn="just">
              <a:lnSpc>
                <a:spcPct val="100000"/>
              </a:lnSpc>
              <a:spcBef>
                <a:spcPts val="0"/>
              </a:spcBef>
              <a:spcAft>
                <a:spcPts val="600"/>
              </a:spcAft>
            </a:pPr>
            <a:r>
              <a:rPr lang="en-GB" sz="3000" dirty="0">
                <a:latin typeface="ArialMT"/>
              </a:rPr>
              <a:t>Participation in Fintech Exhibitions</a:t>
            </a:r>
          </a:p>
          <a:p>
            <a:pPr marL="536630" marR="662368" indent="-425493" algn="just">
              <a:lnSpc>
                <a:spcPct val="100000"/>
              </a:lnSpc>
              <a:spcBef>
                <a:spcPts val="0"/>
              </a:spcBef>
              <a:spcAft>
                <a:spcPts val="600"/>
              </a:spcAft>
            </a:pPr>
            <a:r>
              <a:rPr lang="en-GB" sz="3000" dirty="0">
                <a:latin typeface="ArialMT"/>
              </a:rPr>
              <a:t>Direct Sales</a:t>
            </a:r>
          </a:p>
          <a:p>
            <a:pPr marL="536630" marR="662368" indent="-425493" algn="just">
              <a:lnSpc>
                <a:spcPct val="100000"/>
              </a:lnSpc>
              <a:spcBef>
                <a:spcPts val="0"/>
              </a:spcBef>
              <a:spcAft>
                <a:spcPts val="600"/>
              </a:spcAft>
            </a:pPr>
            <a:r>
              <a:rPr lang="en-GB" sz="3000" dirty="0">
                <a:latin typeface="ArialMT"/>
              </a:rPr>
              <a:t>Sponsoring of Newsletters</a:t>
            </a:r>
          </a:p>
          <a:p>
            <a:pPr marL="111137" marR="662368" indent="0" algn="just">
              <a:lnSpc>
                <a:spcPct val="100000"/>
              </a:lnSpc>
              <a:spcBef>
                <a:spcPts val="0"/>
              </a:spcBef>
              <a:spcAft>
                <a:spcPts val="600"/>
              </a:spcAft>
              <a:buNone/>
            </a:pPr>
            <a:endParaRPr lang="en-GB" sz="3000" dirty="0">
              <a:latin typeface="ArialMT"/>
            </a:endParaRPr>
          </a:p>
          <a:p>
            <a:pPr marL="111137" marR="662368" indent="0" algn="just">
              <a:lnSpc>
                <a:spcPct val="100000"/>
              </a:lnSpc>
              <a:spcBef>
                <a:spcPts val="0"/>
              </a:spcBef>
              <a:spcAft>
                <a:spcPts val="600"/>
              </a:spcAft>
              <a:buNone/>
            </a:pPr>
            <a:r>
              <a:rPr lang="en-GB" sz="3000" dirty="0">
                <a:latin typeface="ArialMT"/>
              </a:rPr>
              <a:t>Sales Offering</a:t>
            </a:r>
          </a:p>
          <a:p>
            <a:pPr marL="536630" marR="662368" indent="-425493" algn="just">
              <a:lnSpc>
                <a:spcPct val="100000"/>
              </a:lnSpc>
              <a:spcBef>
                <a:spcPts val="0"/>
              </a:spcBef>
              <a:spcAft>
                <a:spcPts val="600"/>
              </a:spcAft>
            </a:pPr>
            <a:r>
              <a:rPr lang="en-GB" sz="3000" dirty="0">
                <a:latin typeface="ArialMT"/>
              </a:rPr>
              <a:t>Continual expansion of service partners and functionality ensures  the most sophisticated offering with the focus on global user and their digital banking needs. </a:t>
            </a:r>
          </a:p>
          <a:p>
            <a:pPr marL="536630" marR="662368" indent="-425493" algn="just">
              <a:lnSpc>
                <a:spcPct val="100000"/>
              </a:lnSpc>
              <a:spcBef>
                <a:spcPts val="0"/>
              </a:spcBef>
              <a:spcAft>
                <a:spcPts val="600"/>
              </a:spcAft>
            </a:pPr>
            <a:r>
              <a:rPr lang="en-GB" sz="3000" dirty="0">
                <a:latin typeface="ArialMT"/>
              </a:rPr>
              <a:t>Demand focused Development of new services.</a:t>
            </a:r>
          </a:p>
          <a:p>
            <a:pPr marL="536630" marR="662368" indent="-425493" algn="just">
              <a:lnSpc>
                <a:spcPct val="100000"/>
              </a:lnSpc>
              <a:spcBef>
                <a:spcPts val="0"/>
              </a:spcBef>
              <a:spcAft>
                <a:spcPts val="600"/>
              </a:spcAft>
            </a:pPr>
            <a:endParaRPr lang="en-GB" sz="2500" b="1" dirty="0">
              <a:latin typeface="ArialMT"/>
            </a:endParaRPr>
          </a:p>
        </p:txBody>
      </p:sp>
      <p:sp>
        <p:nvSpPr>
          <p:cNvPr id="11" name="Rectangle 10">
            <a:extLst>
              <a:ext uri="{FF2B5EF4-FFF2-40B4-BE49-F238E27FC236}">
                <a16:creationId xmlns:a16="http://schemas.microsoft.com/office/drawing/2014/main" id="{7EF17F2B-ACF1-A128-953A-2EF37926C961}"/>
              </a:ext>
            </a:extLst>
          </p:cNvPr>
          <p:cNvSpPr/>
          <p:nvPr/>
        </p:nvSpPr>
        <p:spPr>
          <a:xfrm>
            <a:off x="15025027" y="1794413"/>
            <a:ext cx="8432195" cy="8924999"/>
          </a:xfrm>
          <a:prstGeom prst="rect">
            <a:avLst/>
          </a:prstGeom>
          <a:solidFill>
            <a:srgbClr val="242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91"/>
            <a:endParaRPr lang="x-none" sz="3600" dirty="0">
              <a:solidFill>
                <a:schemeClr val="tx1"/>
              </a:solidFill>
              <a:latin typeface="Calibri" panose="020F0502020204030204"/>
            </a:endParaRPr>
          </a:p>
        </p:txBody>
      </p:sp>
      <p:sp>
        <p:nvSpPr>
          <p:cNvPr id="12" name="Rectangle 11">
            <a:extLst>
              <a:ext uri="{FF2B5EF4-FFF2-40B4-BE49-F238E27FC236}">
                <a16:creationId xmlns:a16="http://schemas.microsoft.com/office/drawing/2014/main" id="{8055CF36-3023-56D4-4372-D3C6490878D7}"/>
              </a:ext>
            </a:extLst>
          </p:cNvPr>
          <p:cNvSpPr/>
          <p:nvPr/>
        </p:nvSpPr>
        <p:spPr>
          <a:xfrm>
            <a:off x="17034302" y="2174464"/>
            <a:ext cx="4322978" cy="861774"/>
          </a:xfrm>
          <a:prstGeom prst="rect">
            <a:avLst/>
          </a:prstGeom>
        </p:spPr>
        <p:txBody>
          <a:bodyPr wrap="none">
            <a:spAutoFit/>
          </a:bodyPr>
          <a:lstStyle/>
          <a:p>
            <a:pPr defTabSz="914491"/>
            <a:r>
              <a:rPr lang="x-none" sz="5000" b="1" dirty="0">
                <a:solidFill>
                  <a:schemeClr val="bg1"/>
                </a:solidFill>
                <a:latin typeface="Calibri" panose="020F0502020204030204"/>
              </a:rPr>
              <a:t>Pricing </a:t>
            </a:r>
            <a:r>
              <a:rPr lang="da-DK" sz="5000" b="1" dirty="0" err="1">
                <a:solidFill>
                  <a:schemeClr val="bg1"/>
                </a:solidFill>
                <a:latin typeface="Calibri" panose="020F0502020204030204"/>
              </a:rPr>
              <a:t>Strategy</a:t>
            </a:r>
            <a:endParaRPr lang="x-none" sz="5000" b="1" dirty="0">
              <a:solidFill>
                <a:schemeClr val="bg1"/>
              </a:solidFill>
              <a:latin typeface="Calibri" panose="020F0502020204030204"/>
            </a:endParaRPr>
          </a:p>
        </p:txBody>
      </p:sp>
      <p:graphicFrame>
        <p:nvGraphicFramePr>
          <p:cNvPr id="13" name="Table 12">
            <a:extLst>
              <a:ext uri="{FF2B5EF4-FFF2-40B4-BE49-F238E27FC236}">
                <a16:creationId xmlns:a16="http://schemas.microsoft.com/office/drawing/2014/main" id="{4EF9F1ED-69AB-90C1-D498-D8F74907654E}"/>
              </a:ext>
            </a:extLst>
          </p:cNvPr>
          <p:cNvGraphicFramePr>
            <a:graphicFrameLocks noGrp="1"/>
          </p:cNvGraphicFramePr>
          <p:nvPr>
            <p:extLst>
              <p:ext uri="{D42A27DB-BD31-4B8C-83A1-F6EECF244321}">
                <p14:modId xmlns:p14="http://schemas.microsoft.com/office/powerpoint/2010/main" val="3607401604"/>
              </p:ext>
            </p:extLst>
          </p:nvPr>
        </p:nvGraphicFramePr>
        <p:xfrm>
          <a:off x="15398886" y="3315603"/>
          <a:ext cx="8181429" cy="7150421"/>
        </p:xfrm>
        <a:graphic>
          <a:graphicData uri="http://schemas.openxmlformats.org/drawingml/2006/table">
            <a:tbl>
              <a:tblPr>
                <a:tableStyleId>{5C22544A-7EE6-4342-B048-85BDC9FD1C3A}</a:tableStyleId>
              </a:tblPr>
              <a:tblGrid>
                <a:gridCol w="8181429">
                  <a:extLst>
                    <a:ext uri="{9D8B030D-6E8A-4147-A177-3AD203B41FA5}">
                      <a16:colId xmlns:a16="http://schemas.microsoft.com/office/drawing/2014/main" val="4137570768"/>
                    </a:ext>
                  </a:extLst>
                </a:gridCol>
              </a:tblGrid>
              <a:tr h="994052">
                <a:tc>
                  <a:txBody>
                    <a:bodyPr/>
                    <a:lstStyle/>
                    <a:p>
                      <a:pPr marL="457200" indent="-457200" algn="l" fontAlgn="b">
                        <a:buFont typeface="Arial" panose="020B0604020202020204" pitchFamily="34" charset="0"/>
                        <a:buChar char="•"/>
                      </a:pPr>
                      <a:r>
                        <a:rPr lang="en-GB" sz="3000" u="none" strike="noStrike" dirty="0">
                          <a:solidFill>
                            <a:schemeClr val="bg1"/>
                          </a:solidFill>
                          <a:effectLst/>
                        </a:rPr>
                        <a:t>Set-Up fees (one-time)</a:t>
                      </a:r>
                      <a:endParaRPr lang="en-GB" sz="3000" b="0" i="0" u="none" strike="noStrike" dirty="0">
                        <a:solidFill>
                          <a:schemeClr val="bg1"/>
                        </a:solidFill>
                        <a:effectLst/>
                        <a:latin typeface="Calibri" panose="020F0502020204030204" pitchFamily="34" charset="0"/>
                      </a:endParaRPr>
                    </a:p>
                  </a:txBody>
                  <a:tcPr marL="72008" marR="72008" marT="19052" marB="72008"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25730364"/>
                  </a:ext>
                </a:extLst>
              </a:tr>
              <a:tr h="939326">
                <a:tc>
                  <a:txBody>
                    <a:bodyPr/>
                    <a:lstStyle/>
                    <a:p>
                      <a:pPr marL="457200" indent="-457200" algn="l" fontAlgn="b">
                        <a:buFont typeface="Arial" panose="020B0604020202020204" pitchFamily="34" charset="0"/>
                        <a:buChar char="•"/>
                      </a:pPr>
                      <a:r>
                        <a:rPr lang="en-GB" sz="3000" u="none" strike="noStrike" dirty="0">
                          <a:solidFill>
                            <a:schemeClr val="bg1"/>
                          </a:solidFill>
                          <a:effectLst/>
                        </a:rPr>
                        <a:t>Monthly operation &amp; maintenance fees</a:t>
                      </a:r>
                      <a:endParaRPr lang="en-GB" sz="3000" b="0" i="0" u="none" strike="noStrike" dirty="0">
                        <a:solidFill>
                          <a:schemeClr val="bg1"/>
                        </a:solidFill>
                        <a:effectLst/>
                        <a:latin typeface="Calibri" panose="020F0502020204030204" pitchFamily="34" charset="0"/>
                      </a:endParaRPr>
                    </a:p>
                  </a:txBody>
                  <a:tcPr marL="72008" marR="72008" marT="19052" marB="72008"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4236623"/>
                  </a:ext>
                </a:extLst>
              </a:tr>
              <a:tr h="1082779">
                <a:tc>
                  <a:txBody>
                    <a:bodyPr/>
                    <a:lstStyle/>
                    <a:p>
                      <a:pPr marL="457200" indent="-457200" algn="l" fontAlgn="b">
                        <a:buFont typeface="Arial" panose="020B0604020202020204" pitchFamily="34" charset="0"/>
                        <a:buChar char="•"/>
                      </a:pPr>
                      <a:r>
                        <a:rPr lang="en-GB" sz="3000" u="none" strike="noStrike" dirty="0">
                          <a:solidFill>
                            <a:schemeClr val="bg1"/>
                          </a:solidFill>
                          <a:effectLst/>
                        </a:rPr>
                        <a:t>Customisation fees for external plugins </a:t>
                      </a:r>
                    </a:p>
                    <a:p>
                      <a:pPr marL="0" indent="0" algn="l" fontAlgn="b">
                        <a:buFont typeface="Arial" panose="020B0604020202020204" pitchFamily="34" charset="0"/>
                        <a:buNone/>
                      </a:pPr>
                      <a:r>
                        <a:rPr lang="en-GB" sz="3000" u="none" strike="noStrike" dirty="0">
                          <a:solidFill>
                            <a:schemeClr val="bg1"/>
                          </a:solidFill>
                          <a:effectLst/>
                        </a:rPr>
                        <a:t>     (one-time)</a:t>
                      </a:r>
                      <a:endParaRPr lang="en-GB" sz="3000" b="0" i="0" u="none" strike="noStrike" dirty="0">
                        <a:solidFill>
                          <a:schemeClr val="bg1"/>
                        </a:solidFill>
                        <a:effectLst/>
                        <a:latin typeface="Calibri" panose="020F0502020204030204" pitchFamily="34" charset="0"/>
                      </a:endParaRPr>
                    </a:p>
                  </a:txBody>
                  <a:tcPr marL="72008" marR="72008" marT="19052" marB="72008"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8694016"/>
                  </a:ext>
                </a:extLst>
              </a:tr>
              <a:tr h="885927">
                <a:tc>
                  <a:txBody>
                    <a:bodyPr/>
                    <a:lstStyle/>
                    <a:p>
                      <a:pPr marL="457200" indent="-457200" algn="l" fontAlgn="b">
                        <a:buFont typeface="Arial" panose="020B0604020202020204" pitchFamily="34" charset="0"/>
                        <a:buChar char="•"/>
                      </a:pPr>
                      <a:r>
                        <a:rPr lang="en-GB" sz="3000" u="none" strike="noStrike" dirty="0">
                          <a:solidFill>
                            <a:schemeClr val="bg1"/>
                          </a:solidFill>
                          <a:effectLst/>
                        </a:rPr>
                        <a:t>Mark-up on external plug-ins (monthly)</a:t>
                      </a:r>
                      <a:endParaRPr lang="en-GB" sz="3000" b="0" i="0" u="none" strike="noStrike" dirty="0">
                        <a:solidFill>
                          <a:schemeClr val="bg1"/>
                        </a:solidFill>
                        <a:effectLst/>
                        <a:latin typeface="Calibri" panose="020F0502020204030204" pitchFamily="34" charset="0"/>
                      </a:endParaRPr>
                    </a:p>
                  </a:txBody>
                  <a:tcPr marL="72008" marR="72008" marT="19052" marB="72008"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25052381"/>
                  </a:ext>
                </a:extLst>
              </a:tr>
              <a:tr h="1082779">
                <a:tc>
                  <a:txBody>
                    <a:bodyPr/>
                    <a:lstStyle/>
                    <a:p>
                      <a:pPr marL="457200" indent="-457200" algn="l" fontAlgn="b">
                        <a:buFont typeface="Arial" panose="020B0604020202020204" pitchFamily="34" charset="0"/>
                        <a:buChar char="•"/>
                      </a:pPr>
                      <a:r>
                        <a:rPr lang="en-GB" sz="3000" u="none" strike="noStrike" dirty="0">
                          <a:solidFill>
                            <a:schemeClr val="bg1"/>
                          </a:solidFill>
                          <a:effectLst/>
                        </a:rPr>
                        <a:t>Monthly Revenue Sharing (based on transaction volume)</a:t>
                      </a:r>
                      <a:endParaRPr lang="en-GB" sz="3000" b="0" i="0" u="none" strike="noStrike" dirty="0">
                        <a:solidFill>
                          <a:schemeClr val="bg1"/>
                        </a:solidFill>
                        <a:effectLst/>
                        <a:latin typeface="Calibri" panose="020F0502020204030204" pitchFamily="34" charset="0"/>
                      </a:endParaRPr>
                    </a:p>
                  </a:txBody>
                  <a:tcPr marL="72008" marR="72008" marT="19052" marB="72008"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91092608"/>
                  </a:ext>
                </a:extLst>
              </a:tr>
              <a:tr h="1082779">
                <a:tc>
                  <a:txBody>
                    <a:bodyPr/>
                    <a:lstStyle/>
                    <a:p>
                      <a:pPr marL="457200" indent="-457200" algn="l" fontAlgn="b">
                        <a:buFont typeface="Arial" panose="020B0604020202020204" pitchFamily="34" charset="0"/>
                        <a:buChar char="•"/>
                      </a:pPr>
                      <a:r>
                        <a:rPr lang="en-GB" sz="3000" u="none" strike="noStrike" dirty="0">
                          <a:solidFill>
                            <a:schemeClr val="bg1"/>
                          </a:solidFill>
                          <a:effectLst/>
                        </a:rPr>
                        <a:t>Compliance responsibility (based on volume of users, mandatory for non-licensed entities)</a:t>
                      </a:r>
                      <a:endParaRPr lang="en-GB" sz="3000" b="0" i="0" u="none" strike="noStrike" dirty="0">
                        <a:solidFill>
                          <a:schemeClr val="bg1"/>
                        </a:solidFill>
                        <a:effectLst/>
                        <a:latin typeface="Calibri" panose="020F0502020204030204" pitchFamily="34" charset="0"/>
                      </a:endParaRPr>
                    </a:p>
                  </a:txBody>
                  <a:tcPr marL="72008" marR="72008" marT="19052" marB="72008"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28421554"/>
                  </a:ext>
                </a:extLst>
              </a:tr>
              <a:tr h="1082779">
                <a:tc>
                  <a:txBody>
                    <a:bodyPr/>
                    <a:lstStyle/>
                    <a:p>
                      <a:pPr marL="457200" indent="-457200" algn="l" fontAlgn="b">
                        <a:buFont typeface="Arial" panose="020B0604020202020204" pitchFamily="34" charset="0"/>
                        <a:buChar char="•"/>
                      </a:pPr>
                      <a:r>
                        <a:rPr lang="en-GB" sz="3000" u="none" strike="noStrike" dirty="0">
                          <a:solidFill>
                            <a:schemeClr val="bg1"/>
                          </a:solidFill>
                          <a:effectLst/>
                        </a:rPr>
                        <a:t>Customer Support Functions (based on volume of users)</a:t>
                      </a:r>
                      <a:endParaRPr lang="en-GB" sz="3000" b="0" i="0" u="none" strike="noStrike" dirty="0">
                        <a:solidFill>
                          <a:schemeClr val="bg1"/>
                        </a:solidFill>
                        <a:effectLst/>
                        <a:latin typeface="Calibri" panose="020F0502020204030204" pitchFamily="34" charset="0"/>
                      </a:endParaRPr>
                    </a:p>
                  </a:txBody>
                  <a:tcPr marL="72008" marR="72008" marT="19052" marB="72008"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71937847"/>
                  </a:ext>
                </a:extLst>
              </a:tr>
            </a:tbl>
          </a:graphicData>
        </a:graphic>
      </p:graphicFrame>
      <p:pic>
        <p:nvPicPr>
          <p:cNvPr id="14" name="Picture 57">
            <a:extLst>
              <a:ext uri="{FF2B5EF4-FFF2-40B4-BE49-F238E27FC236}">
                <a16:creationId xmlns:a16="http://schemas.microsoft.com/office/drawing/2014/main" id="{7C996222-9D1A-85D0-8153-59F12290F139}"/>
              </a:ext>
            </a:extLst>
          </p:cNvPr>
          <p:cNvPicPr>
            <a:picLocks noChangeAspect="1"/>
          </p:cNvPicPr>
          <p:nvPr/>
        </p:nvPicPr>
        <p:blipFill>
          <a:blip r:embed="rId4"/>
          <a:stretch>
            <a:fillRect/>
          </a:stretch>
        </p:blipFill>
        <p:spPr>
          <a:xfrm>
            <a:off x="7298675" y="10845410"/>
            <a:ext cx="13134298" cy="1515496"/>
          </a:xfrm>
          <a:prstGeom prst="rect">
            <a:avLst/>
          </a:prstGeom>
        </p:spPr>
      </p:pic>
      <p:pic>
        <p:nvPicPr>
          <p:cNvPr id="5" name="Billede 26">
            <a:extLst>
              <a:ext uri="{FF2B5EF4-FFF2-40B4-BE49-F238E27FC236}">
                <a16:creationId xmlns:a16="http://schemas.microsoft.com/office/drawing/2014/main" id="{8CFDB3D6-9BE0-0E64-6568-075B877F4A18}"/>
              </a:ext>
            </a:extLst>
          </p:cNvPr>
          <p:cNvPicPr>
            <a:picLocks noChangeAspect="1"/>
          </p:cNvPicPr>
          <p:nvPr/>
        </p:nvPicPr>
        <p:blipFill rotWithShape="1">
          <a:blip r:embed="rId5"/>
          <a:srcRect t="2176"/>
          <a:stretch/>
        </p:blipFill>
        <p:spPr>
          <a:xfrm>
            <a:off x="558646" y="1794413"/>
            <a:ext cx="5686767" cy="10377146"/>
          </a:xfrm>
          <a:prstGeom prst="rect">
            <a:avLst/>
          </a:prstGeom>
        </p:spPr>
      </p:pic>
    </p:spTree>
    <p:extLst>
      <p:ext uri="{BB962C8B-B14F-4D97-AF65-F5344CB8AC3E}">
        <p14:creationId xmlns:p14="http://schemas.microsoft.com/office/powerpoint/2010/main" val="3713825873"/>
      </p:ext>
    </p:extLst>
  </p:cSld>
  <p:clrMapOvr>
    <a:masterClrMapping/>
  </p:clrMapOvr>
</p:sld>
</file>

<file path=ppt/theme/theme1.xml><?xml version="1.0" encoding="utf-8"?>
<a:theme xmlns:a="http://schemas.openxmlformats.org/drawingml/2006/main" name="Office Theme">
  <a:themeElements>
    <a:clrScheme name="Varm blå">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4055</TotalTime>
  <Words>1897</Words>
  <Application>Microsoft Office PowerPoint</Application>
  <PresentationFormat>Brugerdefineret</PresentationFormat>
  <Paragraphs>171</Paragraphs>
  <Slides>12</Slides>
  <Notes>12</Notes>
  <HiddenSlides>0</HiddenSlides>
  <MMClips>0</MMClips>
  <ScaleCrop>false</ScaleCrop>
  <HeadingPairs>
    <vt:vector size="6" baseType="variant">
      <vt:variant>
        <vt:lpstr>Benyttede skrifttyper</vt:lpstr>
      </vt:variant>
      <vt:variant>
        <vt:i4>8</vt:i4>
      </vt:variant>
      <vt:variant>
        <vt:lpstr>Tema</vt:lpstr>
      </vt:variant>
      <vt:variant>
        <vt:i4>1</vt:i4>
      </vt:variant>
      <vt:variant>
        <vt:lpstr>Slidetitler</vt:lpstr>
      </vt:variant>
      <vt:variant>
        <vt:i4>12</vt:i4>
      </vt:variant>
    </vt:vector>
  </HeadingPairs>
  <TitlesOfParts>
    <vt:vector size="21" baseType="lpstr">
      <vt:lpstr>Arial</vt:lpstr>
      <vt:lpstr>ArialMT</vt:lpstr>
      <vt:lpstr>Calibri</vt:lpstr>
      <vt:lpstr>Calibri Light</vt:lpstr>
      <vt:lpstr>Poppins</vt:lpstr>
      <vt:lpstr>Roboto</vt:lpstr>
      <vt:lpstr>Roboto Light</vt:lpstr>
      <vt:lpstr>Source Sans Pro</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Valens Pay Global</dc:title>
  <dc:creator>TP</dc:creator>
  <cp:lastModifiedBy>Torben Pedersen</cp:lastModifiedBy>
  <cp:revision>2688</cp:revision>
  <dcterms:created xsi:type="dcterms:W3CDTF">2015-06-18T17:56:23Z</dcterms:created>
  <dcterms:modified xsi:type="dcterms:W3CDTF">2025-01-07T10:36:34Z</dcterms:modified>
</cp:coreProperties>
</file>